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70" r:id="rId2"/>
    <p:sldId id="258" r:id="rId3"/>
    <p:sldId id="259" r:id="rId4"/>
    <p:sldId id="262" r:id="rId5"/>
    <p:sldId id="273" r:id="rId6"/>
    <p:sldId id="272" r:id="rId7"/>
    <p:sldId id="269" r:id="rId8"/>
    <p:sldId id="277" r:id="rId9"/>
    <p:sldId id="264" r:id="rId10"/>
    <p:sldId id="265" r:id="rId11"/>
    <p:sldId id="266" r:id="rId12"/>
    <p:sldId id="267" r:id="rId13"/>
    <p:sldId id="268" r:id="rId14"/>
    <p:sldId id="278" r:id="rId15"/>
    <p:sldId id="279" r:id="rId16"/>
    <p:sldId id="280" r:id="rId17"/>
    <p:sldId id="281" r:id="rId18"/>
    <p:sldId id="283" r:id="rId19"/>
    <p:sldId id="274" r:id="rId20"/>
    <p:sldId id="260" r:id="rId21"/>
    <p:sldId id="275" r:id="rId22"/>
    <p:sldId id="276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17"/>
    <a:srgbClr val="006C31"/>
    <a:srgbClr val="005828"/>
    <a:srgbClr val="F8E8EE"/>
    <a:srgbClr val="FAF0F4"/>
    <a:srgbClr val="00B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5089"/>
  </p:normalViewPr>
  <p:slideViewPr>
    <p:cSldViewPr>
      <p:cViewPr>
        <p:scale>
          <a:sx n="78" d="100"/>
          <a:sy n="78" d="100"/>
        </p:scale>
        <p:origin x="2064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70907-D860-49DA-B9BC-F1AD0815F5F3}" type="datetimeFigureOut">
              <a:rPr lang="en-US" smtClean="0"/>
              <a:t>8/26/16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B3C16-3C4B-4847-8F9A-A9B2A7AD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8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Waiting for new product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B3C16-3C4B-4847-8F9A-A9B2A7AD20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15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Website says “</a:t>
            </a:r>
            <a:r>
              <a:rPr lang="en-US" dirty="0" err="1" smtClean="0"/>
              <a:t>Graminex</a:t>
            </a:r>
            <a:r>
              <a:rPr lang="en-US" dirty="0" smtClean="0"/>
              <a:t> G63”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B3C16-3C4B-4847-8F9A-A9B2A7AD20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91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Leaving additional photos in</a:t>
            </a:r>
            <a:r>
              <a:rPr lang="en-US" baseline="0" dirty="0" smtClean="0"/>
              <a:t> margin in case you want to swap 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B3C16-3C4B-4847-8F9A-A9B2A7AD203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66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B3C16-3C4B-4847-8F9A-A9B2A7AD203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03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Place this as</a:t>
            </a:r>
            <a:r>
              <a:rPr lang="en-US" baseline="0" dirty="0" smtClean="0"/>
              <a:t> last slide?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B3C16-3C4B-4847-8F9A-A9B2A7AD203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62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 change?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B3C16-3C4B-4847-8F9A-A9B2A7AD203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3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530B-E567-405C-9C11-3F6BA428F308}" type="datetimeFigureOut">
              <a:rPr lang="en-US" smtClean="0"/>
              <a:t>8/26/16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5651-56DE-4429-958C-6E400DB75A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530B-E567-405C-9C11-3F6BA428F308}" type="datetimeFigureOut">
              <a:rPr lang="en-US" smtClean="0"/>
              <a:t>8/26/16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5651-56DE-4429-958C-6E400DB75A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530B-E567-405C-9C11-3F6BA428F308}" type="datetimeFigureOut">
              <a:rPr lang="en-US" smtClean="0"/>
              <a:t>8/26/16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5651-56DE-4429-958C-6E400DB75A5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530B-E567-405C-9C11-3F6BA428F308}" type="datetimeFigureOut">
              <a:rPr lang="en-US" smtClean="0"/>
              <a:t>8/26/16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5651-56DE-4429-958C-6E400DB75A5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530B-E567-405C-9C11-3F6BA428F308}" type="datetimeFigureOut">
              <a:rPr lang="en-US" smtClean="0"/>
              <a:t>8/26/16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5651-56DE-4429-958C-6E400DB75A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530B-E567-405C-9C11-3F6BA428F308}" type="datetimeFigureOut">
              <a:rPr lang="en-US" smtClean="0"/>
              <a:t>8/26/16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5651-56DE-4429-958C-6E400DB75A5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530B-E567-405C-9C11-3F6BA428F308}" type="datetimeFigureOut">
              <a:rPr lang="en-US" smtClean="0"/>
              <a:t>8/26/16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5651-56DE-4429-958C-6E400DB75A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530B-E567-405C-9C11-3F6BA428F308}" type="datetimeFigureOut">
              <a:rPr lang="en-US" smtClean="0"/>
              <a:t>8/26/16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5651-56DE-4429-958C-6E400DB75A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530B-E567-405C-9C11-3F6BA428F308}" type="datetimeFigureOut">
              <a:rPr lang="en-US" smtClean="0"/>
              <a:t>8/26/16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5651-56DE-4429-958C-6E400DB75A5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530B-E567-405C-9C11-3F6BA428F308}" type="datetimeFigureOut">
              <a:rPr lang="en-US" smtClean="0"/>
              <a:t>8/26/16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5651-56DE-4429-958C-6E400DB75A5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5A6530B-E567-405C-9C11-3F6BA428F308}" type="datetimeFigureOut">
              <a:rPr lang="en-US" smtClean="0"/>
              <a:t>8/26/16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C8C5651-56DE-4429-958C-6E400DB75A5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dbodygreen.com/0-22401/10-powerful-benefits-of-drinking-moringa-every-day.html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mc/articles/PMC3207039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18.jpe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md.com/vitamins-supplements/ingredientmono-1098-cnidium.aspx?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18.jpeg"/><Relationship Id="rId6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epollenhub.com/royal-jelly-benefits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23.jpg"/><Relationship Id="rId6" Type="http://schemas.openxmlformats.org/officeDocument/2006/relationships/image" Target="../media/image18.jpe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s://www.thebeautyinsiders.com/is-guggul-gum-resin-effective-for-hot-flashes-and-menopause.html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jpg"/><Relationship Id="rId5" Type="http://schemas.openxmlformats.org/officeDocument/2006/relationships/hyperlink" Target="http://www.healthspan.co.uk/menopause-advice/depression/soothing-menopausal-stress-with-vitamin-b" TargetMode="External"/><Relationship Id="rId6" Type="http://schemas.openxmlformats.org/officeDocument/2006/relationships/image" Target="../media/image2.png"/><Relationship Id="rId7" Type="http://schemas.openxmlformats.org/officeDocument/2006/relationships/image" Target="../media/image26.jpg"/><Relationship Id="rId8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hyperlink" Target="https://www.womens-health-concern.org/help-and-advice/factsheets/focus-series/diet-nutrition-menopause/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28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hyperlink" Target="http://www.newsmax.com/FastFeatures/chromium-health-benefits-nutrition/2011/01/21/id/369681/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29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webmd.com/vitamins-supplements/ingredientmono-1098-cnidium.aspx?" TargetMode="External"/><Relationship Id="rId12" Type="http://schemas.openxmlformats.org/officeDocument/2006/relationships/hyperlink" Target="http://www.beepollenhub.com/royal-jelly-benefits/" TargetMode="External"/><Relationship Id="rId13" Type="http://schemas.openxmlformats.org/officeDocument/2006/relationships/hyperlink" Target="https://www.thebeautyinsiders.com/is-guggul-gum-resin-effective-for-hot-flashes-and-menopause.html" TargetMode="External"/><Relationship Id="rId14" Type="http://schemas.openxmlformats.org/officeDocument/2006/relationships/hyperlink" Target="http://www.myvmc.com/symptoms/hot-flushes-in-menopause-hot-flashes-night-sweats/" TargetMode="External"/><Relationship Id="rId15" Type="http://schemas.openxmlformats.org/officeDocument/2006/relationships/hyperlink" Target="http://www.healthspan.co.uk/menopause-advice/depression/soothing-menopausal-stress-with-vitamin-b" TargetMode="External"/><Relationship Id="rId16" Type="http://schemas.openxmlformats.org/officeDocument/2006/relationships/hyperlink" Target="https://www.womens-health-concern.org/help-and-advice/factsheets/focus-series/diet-nutrition-menopause/" TargetMode="External"/><Relationship Id="rId17" Type="http://schemas.openxmlformats.org/officeDocument/2006/relationships/hyperlink" Target="http://www.newsmax.com/FastFeatures/chromium-health-benefits-nutrition/2011/01/21/id/369681/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9.jpg"/><Relationship Id="rId4" Type="http://schemas.openxmlformats.org/officeDocument/2006/relationships/image" Target="../media/image2.png"/><Relationship Id="rId5" Type="http://schemas.openxmlformats.org/officeDocument/2006/relationships/hyperlink" Target="http://www.graminex.com/clinical-studies.php" TargetMode="External"/><Relationship Id="rId6" Type="http://schemas.openxmlformats.org/officeDocument/2006/relationships/hyperlink" Target="http://www.graminex.com/graminex/file/57_findings_on_female_menopausal_disorders_through_the_pollen_extract_g63_of_graminex_company.pdf" TargetMode="External"/><Relationship Id="rId7" Type="http://schemas.openxmlformats.org/officeDocument/2006/relationships/hyperlink" Target="http://www.webmd.com/vitamins-supplements/ingredientmono-1242-moringa.aspx?activeingredientid=1242" TargetMode="External"/><Relationship Id="rId8" Type="http://schemas.openxmlformats.org/officeDocument/2006/relationships/hyperlink" Target="http://www.webmd.com/vitamins-supplements/ingredientmono-1242-http:/articles.mercola.com/sites/articles/archive/2015/08/24/moringa-tree-uses.aspx" TargetMode="External"/><Relationship Id="rId9" Type="http://schemas.openxmlformats.org/officeDocument/2006/relationships/hyperlink" Target="http://www.ncbi.nlm.nih.gov/pmc/articles/PMC3207039/" TargetMode="External"/><Relationship Id="rId10" Type="http://schemas.openxmlformats.org/officeDocument/2006/relationships/hyperlink" Target="http://www.ncbi.nlm.nih.gov/pubmed/18257146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2.png"/><Relationship Id="rId5" Type="http://schemas.openxmlformats.org/officeDocument/2006/relationships/image" Target="../media/image32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2.pn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4.jp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2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www.graminex.com/graminex/file/57_findings_on_female_menopausal_disorders_through_the_pollen_extract_g63_of_graminex_company.pdf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06593" y="4343400"/>
            <a:ext cx="5977472" cy="2357927"/>
          </a:xfrm>
          <a:prstGeom prst="rect">
            <a:avLst/>
          </a:prstGeom>
          <a:solidFill>
            <a:srgbClr val="F8E8EE"/>
          </a:solidFill>
          <a:ln>
            <a:solidFill>
              <a:srgbClr val="00B0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6097" y="4050146"/>
            <a:ext cx="5943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Blip>
                <a:blip r:embed="rId2"/>
              </a:buBlip>
            </a:pPr>
            <a:endParaRPr lang="en-US" sz="2000" dirty="0">
              <a:latin typeface="Byington" pitchFamily="2" charset="0"/>
            </a:endParaRPr>
          </a:p>
          <a:p>
            <a:pPr marL="342900" indent="-342900">
              <a:spcAft>
                <a:spcPts val="1200"/>
              </a:spcAft>
              <a:buBlip>
                <a:blip r:embed="rId2"/>
              </a:buBlip>
            </a:pPr>
            <a:r>
              <a:rPr lang="en-US" sz="2000" dirty="0" smtClean="0">
                <a:latin typeface="Byington" pitchFamily="2" charset="0"/>
              </a:rPr>
              <a:t>Wholly-owned subsidiary of </a:t>
            </a:r>
            <a:r>
              <a:rPr lang="en-US" sz="2000" i="1" dirty="0" smtClean="0">
                <a:latin typeface="Byington" pitchFamily="2" charset="0"/>
              </a:rPr>
              <a:t>Greens First</a:t>
            </a:r>
          </a:p>
          <a:p>
            <a:pPr marL="342900" indent="-342900">
              <a:spcAft>
                <a:spcPts val="1200"/>
              </a:spcAft>
              <a:buBlip>
                <a:blip r:embed="rId2"/>
              </a:buBlip>
            </a:pPr>
            <a:r>
              <a:rPr lang="en-US" sz="2000" dirty="0" smtClean="0">
                <a:latin typeface="Byington" pitchFamily="2" charset="0"/>
              </a:rPr>
              <a:t>Comprehensive product line addresses wide range of female health issues</a:t>
            </a:r>
          </a:p>
          <a:p>
            <a:pPr marL="342900" indent="-342900">
              <a:spcAft>
                <a:spcPts val="1200"/>
              </a:spcAft>
              <a:buBlip>
                <a:blip r:embed="rId2"/>
              </a:buBlip>
            </a:pPr>
            <a:r>
              <a:rPr lang="en-US" sz="2000" dirty="0" smtClean="0">
                <a:latin typeface="Byington" pitchFamily="2" charset="0"/>
              </a:rPr>
              <a:t>Developed and endorsed by </a:t>
            </a:r>
            <a:r>
              <a:rPr lang="en-US" sz="2000" dirty="0">
                <a:latin typeface="Byington" pitchFamily="2" charset="0"/>
              </a:rPr>
              <a:t>board-certified </a:t>
            </a:r>
            <a:r>
              <a:rPr lang="en-US" sz="2000" dirty="0" smtClean="0">
                <a:latin typeface="Byington" pitchFamily="2" charset="0"/>
              </a:rPr>
              <a:t>OB/GYNs</a:t>
            </a:r>
            <a:endParaRPr lang="en-US" sz="2000" dirty="0">
              <a:latin typeface="Byingto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981" y="2157984"/>
            <a:ext cx="6021340" cy="20232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599" y="1377662"/>
            <a:ext cx="4119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smtClean="0">
                <a:solidFill>
                  <a:srgbClr val="003217"/>
                </a:solidFill>
                <a:effectLst>
                  <a:glow rad="127000">
                    <a:schemeClr val="accent1">
                      <a:alpha val="8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Introducing: </a:t>
            </a:r>
            <a:endParaRPr lang="en-US" sz="6000" i="1" dirty="0">
              <a:solidFill>
                <a:srgbClr val="003217"/>
              </a:solidFill>
              <a:effectLst>
                <a:glow rad="127000">
                  <a:schemeClr val="accent1">
                    <a:alpha val="8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0" y="3112265"/>
            <a:ext cx="2395497" cy="3745736"/>
          </a:xfrm>
          <a:prstGeom prst="rect">
            <a:avLst/>
          </a:prstGeom>
        </p:spPr>
      </p:pic>
      <p:sp>
        <p:nvSpPr>
          <p:cNvPr id="15" name="AutoShape 2" descr="https://mail.google.com/mail/u/0/?ui=2&amp;ik=fbbb44648a&amp;view=fimg&amp;th=1569f9d31fef8b67&amp;attid=0.2&amp;disp=emb&amp;attbid=ANGjdJ9XwsMe-huRTGy0tUtti98qek5LbIOHinVBQnQ4KQoLMGOQIF_BLlD2YcBsLheuy8ux34qSppSYofYlYCcThT9nOXJV74LDgCWPzzlcLFnE68zLSNaUMCU_J_o&amp;sz=w510-h94&amp;ats=1471559607199&amp;rm=1569f9d31fef8b67&amp;zw&amp;atsh=1"/>
          <p:cNvSpPr>
            <a:spLocks noChangeAspect="1" noChangeArrowheads="1"/>
          </p:cNvSpPr>
          <p:nvPr/>
        </p:nvSpPr>
        <p:spPr bwMode="auto">
          <a:xfrm>
            <a:off x="155575" y="-212725"/>
            <a:ext cx="24288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" descr="https://mail.google.com/mail/u/0/?ui=2&amp;ik=fbbb44648a&amp;view=fimg&amp;th=1569f9d31fef8b67&amp;attid=0.2&amp;disp=emb&amp;attbid=ANGjdJ9XwsMe-huRTGy0tUtti98qek5LbIOHinVBQnQ4KQoLMGOQIF_BLlD2YcBsLheuy8ux34qSppSYofYlYCcThT9nOXJV74LDgCWPzzlcLFnE68zLSNaUMCU_J_o&amp;sz=w510-h94&amp;ats=1471559607199&amp;rm=1569f9d31fef8b67&amp;zw&amp;atsh=1"/>
          <p:cNvSpPr>
            <a:spLocks noChangeAspect="1" noChangeArrowheads="1"/>
          </p:cNvSpPr>
          <p:nvPr/>
        </p:nvSpPr>
        <p:spPr bwMode="auto">
          <a:xfrm>
            <a:off x="307975" y="-60325"/>
            <a:ext cx="24288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55738"/>
            <a:ext cx="4768767" cy="870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975" y="763016"/>
            <a:ext cx="3502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yington" pitchFamily="2" charset="0"/>
              </a:rPr>
              <a:t>From the makers </a:t>
            </a:r>
            <a:r>
              <a:rPr lang="en-US" sz="2800" dirty="0" smtClean="0">
                <a:latin typeface="Byington" pitchFamily="2" charset="0"/>
              </a:rPr>
              <a:t>of</a:t>
            </a:r>
            <a:endParaRPr lang="en-US" sz="2800" dirty="0">
              <a:latin typeface="Bying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80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2352482"/>
            <a:ext cx="8686800" cy="4200718"/>
          </a:xfrm>
          <a:prstGeom prst="rect">
            <a:avLst/>
          </a:prstGeom>
          <a:solidFill>
            <a:srgbClr val="F8E8EE"/>
          </a:solidFill>
          <a:ln>
            <a:solidFill>
              <a:srgbClr val="00B0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95" y="228600"/>
            <a:ext cx="4267200" cy="160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4843" y="2313610"/>
            <a:ext cx="5167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Byington" pitchFamily="2" charset="0"/>
                <a:hlinkClick r:id="rId3"/>
              </a:rPr>
              <a:t>Moringa Leaf Powder</a:t>
            </a:r>
            <a:endParaRPr lang="en-US" sz="2800" dirty="0">
              <a:solidFill>
                <a:srgbClr val="002060"/>
              </a:solidFill>
              <a:latin typeface="Byingto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4843" y="2989644"/>
            <a:ext cx="4799198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Blip>
                <a:blip r:embed="rId4"/>
              </a:buBlip>
            </a:pPr>
            <a:r>
              <a:rPr lang="en-US" sz="2000" dirty="0" smtClean="0">
                <a:latin typeface="Byington" pitchFamily="2" charset="0"/>
              </a:rPr>
              <a:t>Vitamins, minerals, amino acids</a:t>
            </a:r>
          </a:p>
          <a:p>
            <a:pPr marL="342900" indent="-342900">
              <a:spcAft>
                <a:spcPts val="600"/>
              </a:spcAft>
              <a:buBlip>
                <a:blip r:embed="rId4"/>
              </a:buBlip>
            </a:pPr>
            <a:r>
              <a:rPr lang="en-US" sz="2000" dirty="0">
                <a:latin typeface="Byington" pitchFamily="2" charset="0"/>
              </a:rPr>
              <a:t>V</a:t>
            </a:r>
            <a:r>
              <a:rPr lang="en-US" sz="2000" dirty="0" smtClean="0">
                <a:latin typeface="Byington" pitchFamily="2" charset="0"/>
              </a:rPr>
              <a:t>itamin D, calcium for bone </a:t>
            </a:r>
            <a:r>
              <a:rPr lang="en-US" sz="2000" dirty="0">
                <a:latin typeface="Byington" pitchFamily="2" charset="0"/>
              </a:rPr>
              <a:t>h</a:t>
            </a:r>
            <a:r>
              <a:rPr lang="en-US" sz="2000" dirty="0" smtClean="0">
                <a:latin typeface="Byington" pitchFamily="2" charset="0"/>
              </a:rPr>
              <a:t>ealth and may help prevent osteoporosis</a:t>
            </a:r>
          </a:p>
          <a:p>
            <a:pPr marL="342900" indent="-342900">
              <a:spcAft>
                <a:spcPts val="600"/>
              </a:spcAft>
              <a:buBlip>
                <a:blip r:embed="rId4"/>
              </a:buBlip>
            </a:pPr>
            <a:r>
              <a:rPr lang="en-US" sz="2000" dirty="0" smtClean="0">
                <a:latin typeface="Byington" pitchFamily="2" charset="0"/>
              </a:rPr>
              <a:t>May help lower LDL</a:t>
            </a:r>
          </a:p>
          <a:p>
            <a:pPr marL="342900" indent="-342900">
              <a:spcAft>
                <a:spcPts val="600"/>
              </a:spcAft>
              <a:buBlip>
                <a:blip r:embed="rId4"/>
              </a:buBlip>
            </a:pPr>
            <a:r>
              <a:rPr lang="en-US" sz="2000" dirty="0" smtClean="0">
                <a:latin typeface="Byington" pitchFamily="2" charset="0"/>
              </a:rPr>
              <a:t>Helps control blood sugar </a:t>
            </a:r>
          </a:p>
          <a:p>
            <a:pPr marL="342900" indent="-342900">
              <a:spcAft>
                <a:spcPts val="600"/>
              </a:spcAft>
              <a:buBlip>
                <a:blip r:embed="rId4"/>
              </a:buBlip>
            </a:pPr>
            <a:r>
              <a:rPr lang="en-US" sz="2000" dirty="0" smtClean="0">
                <a:latin typeface="Byington" pitchFamily="2" charset="0"/>
              </a:rPr>
              <a:t>Regulates mood swings</a:t>
            </a:r>
          </a:p>
          <a:p>
            <a:pPr marL="342900" indent="-342900">
              <a:spcAft>
                <a:spcPts val="600"/>
              </a:spcAft>
              <a:buBlip>
                <a:blip r:embed="rId4"/>
              </a:buBlip>
            </a:pPr>
            <a:r>
              <a:rPr lang="en-US" sz="2000" dirty="0" smtClean="0">
                <a:latin typeface="Byington" pitchFamily="2" charset="0"/>
              </a:rPr>
              <a:t>Reduces fatigue</a:t>
            </a:r>
          </a:p>
          <a:p>
            <a:pPr marL="342900" indent="-342900">
              <a:spcAft>
                <a:spcPts val="600"/>
              </a:spcAft>
              <a:buBlip>
                <a:blip r:embed="rId4"/>
              </a:buBlip>
            </a:pPr>
            <a:r>
              <a:rPr lang="en-US" sz="2000" dirty="0" smtClean="0">
                <a:latin typeface="Byington" pitchFamily="2" charset="0"/>
              </a:rPr>
              <a:t>Increases libido</a:t>
            </a:r>
          </a:p>
          <a:p>
            <a:pPr marL="342900" indent="-342900">
              <a:spcAft>
                <a:spcPts val="600"/>
              </a:spcAft>
              <a:buBlip>
                <a:blip r:embed="rId4"/>
              </a:buBlip>
            </a:pPr>
            <a:endParaRPr lang="en-US" sz="2000" dirty="0" smtClean="0">
              <a:latin typeface="Byingto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94" y="2761346"/>
            <a:ext cx="1825238" cy="9237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196" y="3200400"/>
            <a:ext cx="1597536" cy="32871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23020"/>
            <a:ext cx="3346704" cy="41155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38344" y="1586590"/>
            <a:ext cx="372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Byington" pitchFamily="2" charset="0"/>
              </a:rPr>
              <a:t>For natural relief of symptoms associated with all stages of menopause*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2427" y="660018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Byington" pitchFamily="2" charset="0"/>
              </a:rPr>
              <a:t>*These statements have not been evaluated by the Food and Drug Administration. This product is not intended to diagnose, treat, cure or prevent any disease.</a:t>
            </a:r>
            <a:endParaRPr lang="en-US" sz="900" dirty="0"/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0377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2352481"/>
            <a:ext cx="8686800" cy="4228137"/>
          </a:xfrm>
          <a:prstGeom prst="rect">
            <a:avLst/>
          </a:prstGeom>
          <a:solidFill>
            <a:srgbClr val="F8E8EE"/>
          </a:solidFill>
          <a:ln>
            <a:solidFill>
              <a:srgbClr val="00B0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73" y="152400"/>
            <a:ext cx="4495286" cy="16857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23622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Byington" pitchFamily="2" charset="0"/>
                <a:hlinkClick r:id="rId3"/>
              </a:rPr>
              <a:t>Daidzein</a:t>
            </a:r>
            <a:endParaRPr lang="en-US" sz="2800" dirty="0">
              <a:latin typeface="Byingto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3169620"/>
            <a:ext cx="58425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Blip>
                <a:blip r:embed="rId4"/>
              </a:buBlip>
            </a:pPr>
            <a:r>
              <a:rPr lang="en-US" sz="2000" dirty="0" smtClean="0">
                <a:latin typeface="Byington" pitchFamily="2" charset="0"/>
              </a:rPr>
              <a:t>Contains </a:t>
            </a:r>
            <a:r>
              <a:rPr lang="en-US" sz="2000" dirty="0" err="1" smtClean="0">
                <a:latin typeface="Byington" pitchFamily="2" charset="0"/>
              </a:rPr>
              <a:t>isoflavone</a:t>
            </a:r>
            <a:r>
              <a:rPr lang="en-US" sz="2000" dirty="0" smtClean="0">
                <a:latin typeface="Byington" pitchFamily="2" charset="0"/>
              </a:rPr>
              <a:t> C</a:t>
            </a:r>
            <a:r>
              <a:rPr lang="en-US" sz="2000" baseline="-25000" dirty="0" smtClean="0">
                <a:latin typeface="Byington" pitchFamily="2" charset="0"/>
              </a:rPr>
              <a:t>15</a:t>
            </a:r>
            <a:r>
              <a:rPr lang="en-US" sz="2000" dirty="0" smtClean="0">
                <a:latin typeface="Byington" pitchFamily="2" charset="0"/>
              </a:rPr>
              <a:t>H</a:t>
            </a:r>
            <a:r>
              <a:rPr lang="en-US" sz="2000" baseline="-25000" dirty="0" smtClean="0">
                <a:latin typeface="Byington" pitchFamily="2" charset="0"/>
              </a:rPr>
              <a:t>10</a:t>
            </a:r>
            <a:r>
              <a:rPr lang="en-US" sz="2000" dirty="0" smtClean="0">
                <a:latin typeface="Byington" pitchFamily="2" charset="0"/>
              </a:rPr>
              <a:t>O</a:t>
            </a:r>
            <a:r>
              <a:rPr lang="en-US" sz="2000" baseline="-25000" dirty="0" smtClean="0">
                <a:latin typeface="Byington" pitchFamily="2" charset="0"/>
              </a:rPr>
              <a:t>4</a:t>
            </a:r>
            <a:r>
              <a:rPr lang="en-US" sz="2000" dirty="0" smtClean="0">
                <a:latin typeface="Byington" pitchFamily="2" charset="0"/>
              </a:rPr>
              <a:t>  -a natural bio-identical </a:t>
            </a:r>
            <a:r>
              <a:rPr lang="en-US" sz="2000" dirty="0" err="1" smtClean="0">
                <a:latin typeface="Byington" pitchFamily="2" charset="0"/>
              </a:rPr>
              <a:t>phyto</a:t>
            </a:r>
            <a:r>
              <a:rPr lang="en-US" sz="2000" dirty="0">
                <a:latin typeface="Byington" pitchFamily="2" charset="0"/>
              </a:rPr>
              <a:t>-</a:t>
            </a:r>
            <a:r>
              <a:rPr lang="en-US" sz="2000" dirty="0" smtClean="0">
                <a:latin typeface="Byington" pitchFamily="2" charset="0"/>
              </a:rPr>
              <a:t>estrogen</a:t>
            </a:r>
          </a:p>
          <a:p>
            <a:pPr marL="342900" indent="-342900">
              <a:spcAft>
                <a:spcPts val="1200"/>
              </a:spcAft>
              <a:buBlip>
                <a:blip r:embed="rId4"/>
              </a:buBlip>
            </a:pPr>
            <a:r>
              <a:rPr lang="en-US" sz="2000" dirty="0" smtClean="0">
                <a:latin typeface="Byington" pitchFamily="2" charset="0"/>
              </a:rPr>
              <a:t>Rich in phenolic acids</a:t>
            </a:r>
          </a:p>
          <a:p>
            <a:pPr marL="342900" indent="-342900">
              <a:spcAft>
                <a:spcPts val="1200"/>
              </a:spcAft>
              <a:buBlip>
                <a:blip r:embed="rId4"/>
              </a:buBlip>
            </a:pPr>
            <a:r>
              <a:rPr lang="en-US" sz="2000" dirty="0" smtClean="0">
                <a:latin typeface="Byington" pitchFamily="2" charset="0"/>
              </a:rPr>
              <a:t>May reduce </a:t>
            </a:r>
            <a:r>
              <a:rPr lang="en-US" sz="2000" dirty="0">
                <a:latin typeface="Byington" pitchFamily="2" charset="0"/>
              </a:rPr>
              <a:t>hot </a:t>
            </a:r>
            <a:r>
              <a:rPr lang="en-US" sz="2000" dirty="0" smtClean="0">
                <a:latin typeface="Byington" pitchFamily="2" charset="0"/>
              </a:rPr>
              <a:t>flashes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072" y="1650589"/>
            <a:ext cx="3346704" cy="41155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65776" y="1650589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Byington" pitchFamily="2" charset="0"/>
              </a:rPr>
              <a:t>For natural relief of symptoms associated with all stages of menopause*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9832" y="658061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Byington" pitchFamily="2" charset="0"/>
              </a:rPr>
              <a:t>*These statements have not been evaluated by the Food and Drug Administration. This product is not intended to diagnose, treat, cure or prevent any disease.</a:t>
            </a:r>
            <a:endParaRPr lang="en-US" sz="900" dirty="0"/>
          </a:p>
          <a:p>
            <a:r>
              <a:rPr lang="en-US" sz="900" dirty="0" smtClean="0"/>
              <a:t> </a:t>
            </a:r>
            <a:endParaRPr lang="en-US" sz="9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3975649"/>
            <a:ext cx="3008376" cy="240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5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2352482"/>
            <a:ext cx="8686800" cy="4285508"/>
          </a:xfrm>
          <a:prstGeom prst="rect">
            <a:avLst/>
          </a:prstGeom>
          <a:solidFill>
            <a:srgbClr val="F8E8EE"/>
          </a:solidFill>
          <a:ln>
            <a:solidFill>
              <a:srgbClr val="00B0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216408"/>
            <a:ext cx="4343400" cy="1628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2646318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Byington" pitchFamily="2" charset="0"/>
                <a:hlinkClick r:id="rId3"/>
              </a:rPr>
              <a:t>Cnidium</a:t>
            </a:r>
            <a:r>
              <a:rPr lang="en-US" sz="2800" dirty="0">
                <a:latin typeface="Byington" pitchFamily="2" charset="0"/>
                <a:hlinkClick r:id="rId3"/>
              </a:rPr>
              <a:t> </a:t>
            </a:r>
            <a:r>
              <a:rPr lang="en-US" sz="2800" dirty="0" err="1" smtClean="0">
                <a:latin typeface="Byington" pitchFamily="2" charset="0"/>
                <a:hlinkClick r:id="rId3"/>
              </a:rPr>
              <a:t>Monnieri</a:t>
            </a:r>
            <a:endParaRPr lang="en-US" sz="2800" dirty="0">
              <a:latin typeface="Byingto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7004" y="3415145"/>
            <a:ext cx="6324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Blip>
                <a:blip r:embed="rId4"/>
              </a:buBlip>
            </a:pPr>
            <a:r>
              <a:rPr lang="en-US" sz="2000" dirty="0" smtClean="0">
                <a:latin typeface="Byington" pitchFamily="2" charset="0"/>
              </a:rPr>
              <a:t>Used for centuries in Traditional Chinese Medicine</a:t>
            </a:r>
          </a:p>
          <a:p>
            <a:pPr marL="285750" indent="-285750">
              <a:spcAft>
                <a:spcPts val="1200"/>
              </a:spcAft>
              <a:buBlip>
                <a:blip r:embed="rId4"/>
              </a:buBlip>
            </a:pPr>
            <a:r>
              <a:rPr lang="en-US" sz="2000" dirty="0" smtClean="0">
                <a:latin typeface="Byington" pitchFamily="2" charset="0"/>
              </a:rPr>
              <a:t>Boosts libido</a:t>
            </a:r>
            <a:endParaRPr lang="en-US" sz="2000" dirty="0">
              <a:latin typeface="Byingto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39403"/>
            <a:ext cx="3346704" cy="4115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99304" y="1589297"/>
            <a:ext cx="3390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Byington" pitchFamily="2" charset="0"/>
              </a:rPr>
              <a:t>For natural relief of symptoms associated with all stages of menopause*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5448" y="6637990"/>
            <a:ext cx="906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Byington" pitchFamily="2" charset="0"/>
              </a:rPr>
              <a:t>*These statements have not been evaluated by the Food and Drug Administration. This product is not intended to diagnose, treat, cure or prevent any disease.</a:t>
            </a:r>
            <a:endParaRPr lang="en-US" sz="900" dirty="0"/>
          </a:p>
          <a:p>
            <a:endParaRPr lang="en-US" sz="9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512" y="4454539"/>
            <a:ext cx="2797487" cy="1676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3393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352482"/>
            <a:ext cx="8686800" cy="4210180"/>
          </a:xfrm>
          <a:prstGeom prst="rect">
            <a:avLst/>
          </a:prstGeom>
          <a:solidFill>
            <a:srgbClr val="F8E8EE"/>
          </a:solidFill>
          <a:ln>
            <a:solidFill>
              <a:srgbClr val="00B0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543" y="192023"/>
            <a:ext cx="4474434" cy="16779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9900" y="2650621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yington" pitchFamily="2" charset="0"/>
                <a:hlinkClick r:id="rId3"/>
              </a:rPr>
              <a:t>Royal </a:t>
            </a:r>
            <a:r>
              <a:rPr lang="en-US" sz="3600" dirty="0" smtClean="0">
                <a:latin typeface="Byington" pitchFamily="2" charset="0"/>
                <a:hlinkClick r:id="rId3"/>
              </a:rPr>
              <a:t>Jelly</a:t>
            </a:r>
            <a:endParaRPr lang="en-US" sz="3600" dirty="0">
              <a:latin typeface="Byingto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3429000"/>
            <a:ext cx="60137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Blip>
                <a:blip r:embed="rId4"/>
              </a:buBlip>
            </a:pPr>
            <a:r>
              <a:rPr lang="en-US" dirty="0" smtClean="0">
                <a:latin typeface="Byington" pitchFamily="2" charset="0"/>
              </a:rPr>
              <a:t>Loaded </a:t>
            </a:r>
            <a:r>
              <a:rPr lang="en-US" dirty="0">
                <a:latin typeface="Byington" pitchFamily="2" charset="0"/>
              </a:rPr>
              <a:t>with minerals, vitamins, protein and </a:t>
            </a:r>
            <a:r>
              <a:rPr lang="en-US" dirty="0" smtClean="0">
                <a:latin typeface="Byington" pitchFamily="2" charset="0"/>
              </a:rPr>
              <a:t>pheromones</a:t>
            </a:r>
          </a:p>
          <a:p>
            <a:pPr marL="285750" indent="-285750">
              <a:spcAft>
                <a:spcPts val="600"/>
              </a:spcAft>
              <a:buBlip>
                <a:blip r:embed="rId4"/>
              </a:buBlip>
            </a:pPr>
            <a:r>
              <a:rPr lang="en-US" dirty="0" smtClean="0">
                <a:latin typeface="Byington" pitchFamily="2" charset="0"/>
              </a:rPr>
              <a:t>Plant-based </a:t>
            </a:r>
            <a:r>
              <a:rPr lang="en-US" dirty="0" err="1" smtClean="0">
                <a:latin typeface="Byington" pitchFamily="2" charset="0"/>
              </a:rPr>
              <a:t>phyto</a:t>
            </a:r>
            <a:r>
              <a:rPr lang="en-US" dirty="0" smtClean="0">
                <a:latin typeface="Byington" pitchFamily="2" charset="0"/>
              </a:rPr>
              <a:t>-estrogens </a:t>
            </a:r>
          </a:p>
          <a:p>
            <a:pPr marL="285750" indent="-285750">
              <a:spcAft>
                <a:spcPts val="600"/>
              </a:spcAft>
              <a:buBlip>
                <a:blip r:embed="rId4"/>
              </a:buBlip>
            </a:pPr>
            <a:r>
              <a:rPr lang="en-US" dirty="0" smtClean="0">
                <a:latin typeface="Byington" pitchFamily="2" charset="0"/>
              </a:rPr>
              <a:t>Supports adrenal function</a:t>
            </a:r>
          </a:p>
          <a:p>
            <a:pPr marL="285750" indent="-285750">
              <a:spcAft>
                <a:spcPts val="600"/>
              </a:spcAft>
              <a:buBlip>
                <a:blip r:embed="rId4"/>
              </a:buBlip>
            </a:pPr>
            <a:r>
              <a:rPr lang="en-US" dirty="0" smtClean="0">
                <a:latin typeface="Byington" pitchFamily="2" charset="0"/>
              </a:rPr>
              <a:t>Supports stress management</a:t>
            </a:r>
          </a:p>
          <a:p>
            <a:pPr marL="285750" indent="-285750">
              <a:spcAft>
                <a:spcPts val="600"/>
              </a:spcAft>
              <a:buBlip>
                <a:blip r:embed="rId4"/>
              </a:buBlip>
            </a:pPr>
            <a:r>
              <a:rPr lang="en-US" dirty="0" smtClean="0">
                <a:latin typeface="Byington" pitchFamily="2" charset="0"/>
              </a:rPr>
              <a:t>Helps reduce hot flashes</a:t>
            </a:r>
          </a:p>
          <a:p>
            <a:pPr marL="285750" indent="-285750">
              <a:spcAft>
                <a:spcPts val="600"/>
              </a:spcAft>
              <a:buBlip>
                <a:blip r:embed="rId4"/>
              </a:buBlip>
            </a:pPr>
            <a:r>
              <a:rPr lang="en-US" dirty="0" smtClean="0">
                <a:latin typeface="Byington" pitchFamily="2" charset="0"/>
              </a:rPr>
              <a:t>Helps reduce fatigue</a:t>
            </a:r>
          </a:p>
          <a:p>
            <a:pPr marL="285750" indent="-285750">
              <a:spcAft>
                <a:spcPts val="600"/>
              </a:spcAft>
              <a:buBlip>
                <a:blip r:embed="rId4"/>
              </a:buBlip>
            </a:pPr>
            <a:r>
              <a:rPr lang="en-US" dirty="0" smtClean="0">
                <a:latin typeface="Byington" pitchFamily="2" charset="0"/>
              </a:rPr>
              <a:t>May strengthen bones</a:t>
            </a:r>
            <a:endParaRPr lang="en-US" dirty="0">
              <a:latin typeface="Byingto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2138" y="3418114"/>
            <a:ext cx="1913611" cy="16786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64156"/>
            <a:ext cx="3346704" cy="4115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99304" y="1647501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Byington" pitchFamily="2" charset="0"/>
              </a:rPr>
              <a:t>For natural relief of symptoms associated with all stages of menopause* </a:t>
            </a:r>
          </a:p>
        </p:txBody>
      </p:sp>
      <p:sp>
        <p:nvSpPr>
          <p:cNvPr id="8" name="Rectangle 7"/>
          <p:cNvSpPr/>
          <p:nvPr/>
        </p:nvSpPr>
        <p:spPr>
          <a:xfrm>
            <a:off x="149352" y="6587389"/>
            <a:ext cx="952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Byington" pitchFamily="2" charset="0"/>
              </a:rPr>
              <a:t>*These statements have not been evaluated by the Food and Drug Administration. This product is not intended to diagnose, treat, cure or prevent any disease.</a:t>
            </a:r>
            <a:endParaRPr lang="en-US" sz="900" dirty="0"/>
          </a:p>
          <a:p>
            <a:endParaRPr lang="en-US" sz="9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9" y="4785235"/>
            <a:ext cx="2718195" cy="169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7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" y="1623880"/>
            <a:ext cx="4572000" cy="5622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6245"/>
            <a:ext cx="4647686" cy="17428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11952" y="1724454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Byington" pitchFamily="2" charset="0"/>
              </a:rPr>
              <a:t>For natural relief of symptoms associated with all stages of menopause*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2352482"/>
            <a:ext cx="8686800" cy="4210180"/>
          </a:xfrm>
          <a:prstGeom prst="rect">
            <a:avLst/>
          </a:prstGeom>
          <a:solidFill>
            <a:srgbClr val="F8E8EE"/>
          </a:solidFill>
          <a:ln>
            <a:solidFill>
              <a:srgbClr val="00B0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9352" y="6569101"/>
            <a:ext cx="906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Byington" pitchFamily="2" charset="0"/>
              </a:rPr>
              <a:t>*These statements have not been evaluated by the Food and Drug Administration. This product is not intended to diagnose, treat, cure or prevent any disease.</a:t>
            </a:r>
            <a:endParaRPr lang="en-US" sz="900" dirty="0"/>
          </a:p>
          <a:p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1962912" y="254159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Byington" pitchFamily="2" charset="0"/>
                <a:hlinkClick r:id="rId4"/>
              </a:rPr>
              <a:t>Guggul</a:t>
            </a:r>
            <a:r>
              <a:rPr lang="en-US" sz="3200" dirty="0">
                <a:latin typeface="Byington" pitchFamily="2" charset="0"/>
                <a:hlinkClick r:id="rId4"/>
              </a:rPr>
              <a:t> Gum</a:t>
            </a:r>
            <a:endParaRPr lang="en-US" sz="3200" dirty="0">
              <a:latin typeface="Byingto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8240" y="3340608"/>
            <a:ext cx="4936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5"/>
              </a:buBlip>
            </a:pPr>
            <a:r>
              <a:rPr lang="en-US" sz="2400" dirty="0" smtClean="0">
                <a:latin typeface="Byington" pitchFamily="2" charset="0"/>
              </a:rPr>
              <a:t>Helps reduce </a:t>
            </a:r>
            <a:r>
              <a:rPr lang="en-US" sz="2400" dirty="0" err="1" smtClean="0">
                <a:latin typeface="Byington" pitchFamily="2" charset="0"/>
              </a:rPr>
              <a:t>tryglicerides</a:t>
            </a:r>
            <a:endParaRPr lang="en-US" sz="2400" dirty="0" smtClean="0">
              <a:latin typeface="Byington" pitchFamily="2" charset="0"/>
            </a:endParaRPr>
          </a:p>
          <a:p>
            <a:pPr marL="285750" indent="-285750">
              <a:buBlip>
                <a:blip r:embed="rId5"/>
              </a:buBlip>
            </a:pPr>
            <a:r>
              <a:rPr lang="en-US" sz="2400" dirty="0" smtClean="0">
                <a:latin typeface="Byington" pitchFamily="2" charset="0"/>
              </a:rPr>
              <a:t>Helps lower LDL</a:t>
            </a:r>
          </a:p>
          <a:p>
            <a:pPr marL="285750" indent="-285750">
              <a:buBlip>
                <a:blip r:embed="rId5"/>
              </a:buBlip>
            </a:pPr>
            <a:r>
              <a:rPr lang="en-US" sz="2400" dirty="0" smtClean="0">
                <a:latin typeface="Byington" pitchFamily="2" charset="0"/>
              </a:rPr>
              <a:t>Assists in weight loss</a:t>
            </a:r>
          </a:p>
          <a:p>
            <a:pPr marL="285750" indent="-285750">
              <a:buBlip>
                <a:blip r:embed="rId5"/>
              </a:buBlip>
            </a:pPr>
            <a:r>
              <a:rPr lang="en-US" sz="2400" dirty="0" smtClean="0">
                <a:latin typeface="Byington" pitchFamily="2" charset="0"/>
              </a:rPr>
              <a:t>Helps balance hormones</a:t>
            </a:r>
          </a:p>
          <a:p>
            <a:pPr marL="285750" indent="-285750">
              <a:buBlip>
                <a:blip r:embed="rId5"/>
              </a:buBlip>
            </a:pPr>
            <a:r>
              <a:rPr lang="en-US" sz="2400" dirty="0" smtClean="0">
                <a:latin typeface="Byington" pitchFamily="2" charset="0"/>
              </a:rPr>
              <a:t>Reduces hot flashes</a:t>
            </a:r>
            <a:endParaRPr lang="en-US" sz="2400" dirty="0">
              <a:latin typeface="Byingto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157624"/>
            <a:ext cx="3276600" cy="328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6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6245"/>
            <a:ext cx="4647686" cy="17428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" y="1627631"/>
            <a:ext cx="4572000" cy="5622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41848" y="1728205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Byington" pitchFamily="2" charset="0"/>
              </a:rPr>
              <a:t>For natural relief of symptoms associated with all stages of menopause*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2352482"/>
            <a:ext cx="8686800" cy="4210180"/>
          </a:xfrm>
          <a:prstGeom prst="rect">
            <a:avLst/>
          </a:prstGeom>
          <a:solidFill>
            <a:srgbClr val="F8E8EE"/>
          </a:solidFill>
          <a:ln>
            <a:solidFill>
              <a:srgbClr val="00B0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" y="6581293"/>
            <a:ext cx="906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Byington" pitchFamily="2" charset="0"/>
              </a:rPr>
              <a:t>*These statements have not been evaluated by the Food and Drug Administration. This product is not intended to diagnose, treat, cure or prevent any disease.</a:t>
            </a:r>
            <a:endParaRPr lang="en-US" sz="900" dirty="0"/>
          </a:p>
          <a:p>
            <a:endParaRPr lang="en-US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2468622" y="2688336"/>
            <a:ext cx="43131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Byington" pitchFamily="2" charset="0"/>
                <a:hlinkClick r:id="rId5"/>
              </a:rPr>
              <a:t>Vitamin B3 (Niacin)</a:t>
            </a:r>
            <a:endParaRPr lang="en-US" sz="3000" dirty="0">
              <a:latin typeface="Byingto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7567" y="3401541"/>
            <a:ext cx="449528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Blip>
                <a:blip r:embed="rId6"/>
              </a:buBlip>
            </a:pPr>
            <a:r>
              <a:rPr lang="en-US" sz="2000" dirty="0" smtClean="0">
                <a:latin typeface="Byington" pitchFamily="2" charset="0"/>
              </a:rPr>
              <a:t>Reduces frequency and intensity of hot flashes</a:t>
            </a:r>
          </a:p>
          <a:p>
            <a:pPr marL="457200" indent="-457200">
              <a:buBlip>
                <a:blip r:embed="rId6"/>
              </a:buBlip>
            </a:pPr>
            <a:r>
              <a:rPr lang="en-US" sz="2000" dirty="0" smtClean="0">
                <a:latin typeface="Byington" pitchFamily="2" charset="0"/>
              </a:rPr>
              <a:t>Soothes menopausal stress</a:t>
            </a:r>
            <a:endParaRPr lang="en-US" sz="2000" dirty="0">
              <a:latin typeface="Byingto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52" y="4653355"/>
            <a:ext cx="2716288" cy="16887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613517"/>
            <a:ext cx="2791968" cy="186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1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6245"/>
            <a:ext cx="4647686" cy="17428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1627631"/>
            <a:ext cx="4572000" cy="5622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93080" y="1729786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Byington" pitchFamily="2" charset="0"/>
              </a:rPr>
              <a:t>For natural relief of symptoms associated with all stages of menopause*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2352482"/>
            <a:ext cx="8686800" cy="4210180"/>
          </a:xfrm>
          <a:prstGeom prst="rect">
            <a:avLst/>
          </a:prstGeom>
          <a:solidFill>
            <a:srgbClr val="F8E8EE"/>
          </a:solidFill>
          <a:ln>
            <a:solidFill>
              <a:srgbClr val="00B0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776" y="6556909"/>
            <a:ext cx="906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Byington" pitchFamily="2" charset="0"/>
              </a:rPr>
              <a:t>*These statements have not been evaluated by the Food and Drug Administration. This product is not intended to diagnose, treat, cure or prevent any disease.</a:t>
            </a:r>
            <a:endParaRPr lang="en-US" sz="900" dirty="0"/>
          </a:p>
          <a:p>
            <a:endParaRPr lang="en-US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2663947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yington" pitchFamily="2" charset="0"/>
                <a:hlinkClick r:id="rId4"/>
              </a:rPr>
              <a:t>Pantothenic Acid</a:t>
            </a:r>
            <a:endParaRPr lang="en-US" sz="3200" dirty="0">
              <a:latin typeface="Byingto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221719"/>
            <a:ext cx="7710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5"/>
              </a:buBlip>
            </a:pPr>
            <a:r>
              <a:rPr lang="en-US" sz="2000" dirty="0" smtClean="0">
                <a:latin typeface="Byington" pitchFamily="2" charset="0"/>
              </a:rPr>
              <a:t>Reduces acne breakouts</a:t>
            </a:r>
          </a:p>
          <a:p>
            <a:pPr marL="285750" indent="-285750">
              <a:buBlip>
                <a:blip r:embed="rId5"/>
              </a:buBlip>
            </a:pPr>
            <a:r>
              <a:rPr lang="en-US" sz="2000" dirty="0" smtClean="0">
                <a:latin typeface="Byington" pitchFamily="2" charset="0"/>
              </a:rPr>
              <a:t>Helps maintain emotional balance</a:t>
            </a:r>
          </a:p>
          <a:p>
            <a:pPr marL="285750" indent="-285750">
              <a:buBlip>
                <a:blip r:embed="rId5"/>
              </a:buBlip>
            </a:pPr>
            <a:r>
              <a:rPr lang="en-US" sz="2000" dirty="0" smtClean="0">
                <a:latin typeface="Byington" pitchFamily="2" charset="0"/>
              </a:rPr>
              <a:t>Helps reduce stress, depression and anxiety</a:t>
            </a:r>
          </a:p>
          <a:p>
            <a:pPr marL="285750" indent="-285750">
              <a:buBlip>
                <a:blip r:embed="rId5"/>
              </a:buBlip>
            </a:pPr>
            <a:r>
              <a:rPr lang="en-US" sz="2000" dirty="0" smtClean="0">
                <a:latin typeface="Byington" pitchFamily="2" charset="0"/>
              </a:rPr>
              <a:t>Reduces physical discomfort associated with estrogen deficiency</a:t>
            </a:r>
            <a:endParaRPr lang="en-US" sz="2000" dirty="0">
              <a:latin typeface="Byingto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595321"/>
            <a:ext cx="2583180" cy="211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2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6245"/>
            <a:ext cx="4647686" cy="17428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1627631"/>
            <a:ext cx="4572000" cy="5622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11368" y="1711434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Byington" pitchFamily="2" charset="0"/>
              </a:rPr>
              <a:t>For natural relief of symptoms associated with all stages of menopause*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2352482"/>
            <a:ext cx="8686800" cy="4210180"/>
          </a:xfrm>
          <a:prstGeom prst="rect">
            <a:avLst/>
          </a:prstGeom>
          <a:solidFill>
            <a:srgbClr val="F8E8EE"/>
          </a:solidFill>
          <a:ln>
            <a:solidFill>
              <a:srgbClr val="00B0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736" y="6581293"/>
            <a:ext cx="9067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Byington" pitchFamily="2" charset="0"/>
              </a:rPr>
              <a:t>*These statements have not been evaluated by the Food and Drug Administration. This product is not intended to diagnose, treat, cure or prevent any disease</a:t>
            </a:r>
            <a:r>
              <a:rPr lang="en-US" sz="900" dirty="0" smtClean="0">
                <a:latin typeface="Byington" pitchFamily="2" charset="0"/>
              </a:rPr>
              <a:t>.</a:t>
            </a:r>
            <a:endParaRPr lang="en-US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2560320"/>
            <a:ext cx="496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yington" pitchFamily="2" charset="0"/>
                <a:hlinkClick r:id="rId4"/>
              </a:rPr>
              <a:t>Chromium </a:t>
            </a:r>
            <a:r>
              <a:rPr lang="en-US" sz="2800" dirty="0" err="1">
                <a:latin typeface="Byington" pitchFamily="2" charset="0"/>
                <a:hlinkClick r:id="rId4"/>
              </a:rPr>
              <a:t>Picolinate</a:t>
            </a:r>
            <a:endParaRPr lang="en-US" sz="2800" dirty="0">
              <a:latin typeface="Byingto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4733" y="3276600"/>
            <a:ext cx="4273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5"/>
              </a:buBlip>
            </a:pPr>
            <a:r>
              <a:rPr lang="en-US" dirty="0" smtClean="0">
                <a:latin typeface="Byington" pitchFamily="2" charset="0"/>
              </a:rPr>
              <a:t>Modulates blood sugar</a:t>
            </a:r>
          </a:p>
          <a:p>
            <a:pPr marL="285750" indent="-285750">
              <a:buBlip>
                <a:blip r:embed="rId5"/>
              </a:buBlip>
            </a:pPr>
            <a:r>
              <a:rPr lang="en-US" dirty="0" smtClean="0">
                <a:latin typeface="Byington" pitchFamily="2" charset="0"/>
              </a:rPr>
              <a:t>Aids metabolism</a:t>
            </a:r>
          </a:p>
          <a:p>
            <a:pPr marL="285750" indent="-285750">
              <a:buBlip>
                <a:blip r:embed="rId5"/>
              </a:buBlip>
            </a:pPr>
            <a:r>
              <a:rPr lang="en-US" dirty="0" smtClean="0">
                <a:latin typeface="Byington" pitchFamily="2" charset="0"/>
              </a:rPr>
              <a:t>Reduces food cravings</a:t>
            </a:r>
          </a:p>
          <a:p>
            <a:pPr marL="285750" indent="-285750">
              <a:buBlip>
                <a:blip r:embed="rId5"/>
              </a:buBlip>
            </a:pPr>
            <a:r>
              <a:rPr lang="en-US" dirty="0" smtClean="0">
                <a:latin typeface="Byington" pitchFamily="2" charset="0"/>
              </a:rPr>
              <a:t>Regulates fat and cholesterol</a:t>
            </a:r>
          </a:p>
          <a:p>
            <a:pPr marL="285750" indent="-285750">
              <a:buBlip>
                <a:blip r:embed="rId5"/>
              </a:buBlip>
            </a:pPr>
            <a:r>
              <a:rPr lang="en-US" dirty="0" smtClean="0">
                <a:latin typeface="Byington" pitchFamily="2" charset="0"/>
              </a:rPr>
              <a:t>Prevents hypertension</a:t>
            </a:r>
            <a:endParaRPr lang="en-US" dirty="0">
              <a:latin typeface="Byingto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3370513"/>
            <a:ext cx="2941562" cy="273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9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6245"/>
            <a:ext cx="4647686" cy="17428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1627631"/>
            <a:ext cx="4572000" cy="5622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41848" y="1677917"/>
            <a:ext cx="3349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Byington" pitchFamily="2" charset="0"/>
              </a:rPr>
              <a:t>For natural relief of symptoms associated with all stages of menopause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Byington" pitchFamily="2" charset="0"/>
              </a:rPr>
              <a:t>*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Byingto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2214254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yington" pitchFamily="2" charset="0"/>
              </a:rPr>
              <a:t>Supportive Research</a:t>
            </a:r>
            <a:endParaRPr lang="en-US" sz="3200" dirty="0">
              <a:latin typeface="Byingto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872510"/>
            <a:ext cx="8686800" cy="3756890"/>
          </a:xfrm>
          <a:prstGeom prst="rect">
            <a:avLst/>
          </a:prstGeom>
          <a:solidFill>
            <a:srgbClr val="F8E8EE"/>
          </a:solidFill>
          <a:ln>
            <a:solidFill>
              <a:srgbClr val="00B0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352" y="6629400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Byington" pitchFamily="2" charset="0"/>
              </a:rPr>
              <a:t>*These statements have not been evaluated by the Food and Drug Administration. This product is not intended to diagnose, treat, cure or prevent any disease.</a:t>
            </a:r>
          </a:p>
          <a:p>
            <a:endParaRPr lang="en-US" sz="900" dirty="0">
              <a:latin typeface="Byingto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971800"/>
            <a:ext cx="490270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Byington" pitchFamily="2" charset="0"/>
              </a:rPr>
              <a:t>Graminex</a:t>
            </a:r>
            <a:r>
              <a:rPr lang="en-US" b="1" dirty="0">
                <a:latin typeface="Byington" pitchFamily="2" charset="0"/>
              </a:rPr>
              <a:t>® G60® (Flower Pollen Extract</a:t>
            </a:r>
            <a:r>
              <a:rPr lang="en-US" b="1" dirty="0" smtClean="0">
                <a:latin typeface="Byington" pitchFamily="2" charset="0"/>
              </a:rPr>
              <a:t>)</a:t>
            </a:r>
          </a:p>
          <a:p>
            <a:pPr marL="285750" indent="-285750">
              <a:spcAft>
                <a:spcPts val="600"/>
              </a:spcAft>
              <a:buBlip>
                <a:blip r:embed="rId4"/>
              </a:buBlip>
            </a:pPr>
            <a:r>
              <a:rPr lang="en-US" sz="1000" dirty="0">
                <a:latin typeface="Byington" pitchFamily="2" charset="0"/>
                <a:hlinkClick r:id="rId5"/>
              </a:rPr>
              <a:t>http://</a:t>
            </a:r>
            <a:r>
              <a:rPr lang="en-US" sz="1000" dirty="0" smtClean="0">
                <a:latin typeface="Byington" pitchFamily="2" charset="0"/>
                <a:hlinkClick r:id="rId5"/>
              </a:rPr>
              <a:t>www.graminex.com/clinical-studies.php</a:t>
            </a:r>
            <a:endParaRPr lang="en-US" sz="1000" dirty="0" smtClean="0">
              <a:latin typeface="Byington" pitchFamily="2" charset="0"/>
            </a:endParaRPr>
          </a:p>
          <a:p>
            <a:pPr marL="285750" indent="-285750">
              <a:buBlip>
                <a:blip r:embed="rId4"/>
              </a:buBlip>
            </a:pPr>
            <a:r>
              <a:rPr lang="en-US" sz="1000" dirty="0">
                <a:latin typeface="Byington" pitchFamily="2" charset="0"/>
                <a:hlinkClick r:id="rId6"/>
              </a:rPr>
              <a:t>http://</a:t>
            </a:r>
            <a:r>
              <a:rPr lang="en-US" sz="1000" dirty="0" smtClean="0">
                <a:latin typeface="Byington" pitchFamily="2" charset="0"/>
                <a:hlinkClick r:id="rId6"/>
              </a:rPr>
              <a:t>www.graminex.com/graminex/file/57_findings_on_female_menopausal_disorders_through_the_pollen_extract_g63_of_graminex_company.pdf</a:t>
            </a:r>
            <a:endParaRPr lang="en-US" sz="1000" dirty="0" smtClean="0">
              <a:latin typeface="Byington" pitchFamily="2" charset="0"/>
            </a:endParaRPr>
          </a:p>
          <a:p>
            <a:r>
              <a:rPr lang="en-US" b="1" dirty="0" smtClean="0">
                <a:latin typeface="Byington" pitchFamily="2" charset="0"/>
              </a:rPr>
              <a:t>Moringa Leaf Powder</a:t>
            </a:r>
          </a:p>
          <a:p>
            <a:pPr marL="171450" indent="-171450">
              <a:spcAft>
                <a:spcPts val="600"/>
              </a:spcAft>
              <a:buBlip>
                <a:blip r:embed="rId4"/>
              </a:buBlip>
            </a:pPr>
            <a:r>
              <a:rPr lang="en-US" sz="1000" dirty="0">
                <a:latin typeface="Byington" pitchFamily="2" charset="0"/>
                <a:hlinkClick r:id="rId7"/>
              </a:rPr>
              <a:t>http://</a:t>
            </a:r>
            <a:r>
              <a:rPr lang="en-US" sz="1000" dirty="0" smtClean="0">
                <a:latin typeface="Byington" pitchFamily="2" charset="0"/>
                <a:hlinkClick r:id="rId7"/>
              </a:rPr>
              <a:t>www.webmd.com/vitamins-supplements/ingredientmono-1242-moringa.aspx?activeingredientid=1242</a:t>
            </a:r>
            <a:endParaRPr lang="en-US" sz="1000" dirty="0" smtClean="0">
              <a:latin typeface="Byington" pitchFamily="2" charset="0"/>
            </a:endParaRPr>
          </a:p>
          <a:p>
            <a:pPr marL="171450" indent="-171450">
              <a:buBlip>
                <a:blip r:embed="rId4"/>
              </a:buBlip>
            </a:pPr>
            <a:r>
              <a:rPr lang="en-US" sz="1000" dirty="0" smtClean="0">
                <a:solidFill>
                  <a:srgbClr val="002060"/>
                </a:solidFill>
                <a:latin typeface="Byington" pitchFamily="2" charset="0"/>
                <a:hlinkClick r:id="rId8"/>
              </a:rPr>
              <a:t>http</a:t>
            </a:r>
            <a:r>
              <a:rPr lang="en-US" sz="1000" dirty="0">
                <a:solidFill>
                  <a:srgbClr val="002060"/>
                </a:solidFill>
                <a:latin typeface="Byington" pitchFamily="2" charset="0"/>
                <a:hlinkClick r:id="rId8"/>
              </a:rPr>
              <a:t>://</a:t>
            </a:r>
            <a:r>
              <a:rPr lang="en-US" sz="1000" dirty="0" smtClean="0">
                <a:solidFill>
                  <a:srgbClr val="002060"/>
                </a:solidFill>
                <a:latin typeface="Byington" pitchFamily="2" charset="0"/>
                <a:hlinkClick r:id="rId8"/>
              </a:rPr>
              <a:t>articles.mercola.com/sites/articles/archive/2015/08/24/moringa-tree-uses.aspx</a:t>
            </a:r>
            <a:endParaRPr lang="en-US" sz="1000" dirty="0" smtClean="0">
              <a:solidFill>
                <a:srgbClr val="002060"/>
              </a:solidFill>
              <a:latin typeface="Byington" pitchFamily="2" charset="0"/>
            </a:endParaRPr>
          </a:p>
          <a:p>
            <a:r>
              <a:rPr lang="en-US" b="1" dirty="0" err="1" smtClean="0">
                <a:latin typeface="Byington" pitchFamily="2" charset="0"/>
              </a:rPr>
              <a:t>Daidzein</a:t>
            </a:r>
            <a:endParaRPr lang="en-US" b="1" dirty="0" smtClean="0">
              <a:latin typeface="Byington" pitchFamily="2" charset="0"/>
            </a:endParaRPr>
          </a:p>
          <a:p>
            <a:pPr marL="285750" indent="-285750">
              <a:spcAft>
                <a:spcPts val="600"/>
              </a:spcAft>
              <a:buBlip>
                <a:blip r:embed="rId4"/>
              </a:buBlip>
            </a:pPr>
            <a:r>
              <a:rPr lang="en-US" sz="1000" dirty="0">
                <a:latin typeface="Byington" pitchFamily="2" charset="0"/>
                <a:hlinkClick r:id="rId9"/>
              </a:rPr>
              <a:t>http://www.ncbi.nlm.nih.gov/pmc/articles/PMC3207039</a:t>
            </a:r>
            <a:r>
              <a:rPr lang="en-US" sz="1000" dirty="0" smtClean="0">
                <a:latin typeface="Byington" pitchFamily="2" charset="0"/>
                <a:hlinkClick r:id="rId9"/>
              </a:rPr>
              <a:t>/</a:t>
            </a:r>
            <a:endParaRPr lang="en-US" sz="1000" dirty="0" smtClean="0">
              <a:latin typeface="Byington" pitchFamily="2" charset="0"/>
            </a:endParaRPr>
          </a:p>
          <a:p>
            <a:pPr marL="285750" indent="-285750">
              <a:buBlip>
                <a:blip r:embed="rId4"/>
              </a:buBlip>
            </a:pPr>
            <a:r>
              <a:rPr lang="en-US" sz="1000" dirty="0">
                <a:latin typeface="Byington" pitchFamily="2" charset="0"/>
                <a:hlinkClick r:id="rId10"/>
              </a:rPr>
              <a:t>http://</a:t>
            </a:r>
            <a:r>
              <a:rPr lang="en-US" sz="1000" dirty="0" smtClean="0">
                <a:latin typeface="Byington" pitchFamily="2" charset="0"/>
                <a:hlinkClick r:id="rId10"/>
              </a:rPr>
              <a:t>www.ncbi.nlm.nih.gov/pubmed/18257146</a:t>
            </a:r>
            <a:endParaRPr lang="en-US" sz="1000" dirty="0" smtClean="0">
              <a:latin typeface="Byington" pitchFamily="2" charset="0"/>
            </a:endParaRPr>
          </a:p>
          <a:p>
            <a:r>
              <a:rPr lang="en-US" b="1" dirty="0" err="1" smtClean="0">
                <a:latin typeface="Byington" pitchFamily="2" charset="0"/>
              </a:rPr>
              <a:t>Cnidium</a:t>
            </a:r>
            <a:r>
              <a:rPr lang="en-US" b="1" dirty="0" smtClean="0">
                <a:latin typeface="Byington" pitchFamily="2" charset="0"/>
              </a:rPr>
              <a:t> </a:t>
            </a:r>
            <a:r>
              <a:rPr lang="en-US" b="1" dirty="0" err="1" smtClean="0">
                <a:latin typeface="Byington" pitchFamily="2" charset="0"/>
              </a:rPr>
              <a:t>Monnieri</a:t>
            </a:r>
            <a:endParaRPr lang="en-US" b="1" dirty="0" smtClean="0">
              <a:latin typeface="Byington" pitchFamily="2" charset="0"/>
            </a:endParaRPr>
          </a:p>
          <a:p>
            <a:pPr marL="171450" indent="-171450">
              <a:buBlip>
                <a:blip r:embed="rId4"/>
              </a:buBlip>
            </a:pPr>
            <a:r>
              <a:rPr lang="en-US" sz="1000" b="1" dirty="0" smtClean="0">
                <a:latin typeface="Byington" pitchFamily="2" charset="0"/>
                <a:hlinkClick r:id="rId11"/>
              </a:rPr>
              <a:t>http://www.webmd.com/vitamins-supplements/ingredientmono-1098-cnidium.aspx?</a:t>
            </a:r>
            <a:endParaRPr lang="en-US" sz="1000" b="1" dirty="0">
              <a:latin typeface="Byingto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743200" y="3581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32674" y="2917644"/>
            <a:ext cx="4079748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yington" pitchFamily="2" charset="0"/>
              </a:rPr>
              <a:t>Royal Jelly</a:t>
            </a:r>
          </a:p>
          <a:p>
            <a:pPr marL="285750" indent="-285750">
              <a:spcAft>
                <a:spcPts val="600"/>
              </a:spcAft>
              <a:buBlip>
                <a:blip r:embed="rId4"/>
              </a:buBlip>
            </a:pPr>
            <a:r>
              <a:rPr lang="en-US" sz="1000" b="1" dirty="0" smtClean="0">
                <a:latin typeface="Byington" pitchFamily="2" charset="0"/>
                <a:hlinkClick r:id="rId12"/>
              </a:rPr>
              <a:t>http://www.beepollenhub.com/royal-jelly-benefits/</a:t>
            </a:r>
            <a:endParaRPr lang="en-US" sz="1000" b="1" dirty="0" smtClean="0">
              <a:latin typeface="Byington" pitchFamily="2" charset="0"/>
            </a:endParaRPr>
          </a:p>
          <a:p>
            <a:pPr>
              <a:spcAft>
                <a:spcPts val="600"/>
              </a:spcAft>
            </a:pPr>
            <a:r>
              <a:rPr lang="en-US" b="1" dirty="0" err="1" smtClean="0">
                <a:latin typeface="Byington" pitchFamily="2" charset="0"/>
              </a:rPr>
              <a:t>Guggul</a:t>
            </a:r>
            <a:r>
              <a:rPr lang="en-US" b="1" dirty="0" smtClean="0">
                <a:latin typeface="Byington" pitchFamily="2" charset="0"/>
              </a:rPr>
              <a:t> Gum</a:t>
            </a:r>
          </a:p>
          <a:p>
            <a:pPr marL="171450" indent="-171450">
              <a:spcAft>
                <a:spcPts val="600"/>
              </a:spcAft>
              <a:buBlip>
                <a:blip r:embed="rId4"/>
              </a:buBlip>
            </a:pPr>
            <a:r>
              <a:rPr lang="en-US" sz="1000" b="1" dirty="0" smtClean="0">
                <a:latin typeface="Byington" pitchFamily="2" charset="0"/>
                <a:hlinkClick r:id="rId13"/>
              </a:rPr>
              <a:t>https://www.thebeautyinsiders.com/is-guggul-gum-resin-effective-for-hot-flashes-and-menopause.html</a:t>
            </a:r>
            <a:endParaRPr lang="en-US" sz="1000" b="1" dirty="0" smtClean="0">
              <a:latin typeface="Byington" pitchFamily="2" charset="0"/>
            </a:endParaRPr>
          </a:p>
          <a:p>
            <a:r>
              <a:rPr lang="en-US" b="1" dirty="0" smtClean="0">
                <a:latin typeface="Byington" pitchFamily="2" charset="0"/>
              </a:rPr>
              <a:t>Vitamin B3 (Niacin)</a:t>
            </a:r>
          </a:p>
          <a:p>
            <a:pPr marL="285750" indent="-285750">
              <a:spcAft>
                <a:spcPts val="600"/>
              </a:spcAft>
              <a:buBlip>
                <a:blip r:embed="rId4"/>
              </a:buBlip>
            </a:pPr>
            <a:r>
              <a:rPr lang="en-US" sz="1000" dirty="0">
                <a:latin typeface="Byington" pitchFamily="2" charset="0"/>
                <a:hlinkClick r:id="rId14"/>
              </a:rPr>
              <a:t>http://www.myvmc.com/symptoms/hot-flushes-in-menopause-hot-flashes-night-sweats</a:t>
            </a:r>
            <a:r>
              <a:rPr lang="en-US" sz="1000" dirty="0" smtClean="0">
                <a:latin typeface="Byington" pitchFamily="2" charset="0"/>
                <a:hlinkClick r:id="rId14"/>
              </a:rPr>
              <a:t>/</a:t>
            </a:r>
            <a:endParaRPr lang="en-US" sz="1000" dirty="0" smtClean="0">
              <a:latin typeface="Byington" pitchFamily="2" charset="0"/>
            </a:endParaRPr>
          </a:p>
          <a:p>
            <a:r>
              <a:rPr lang="en-US" b="1" dirty="0" smtClean="0">
                <a:latin typeface="Byington" pitchFamily="2" charset="0"/>
              </a:rPr>
              <a:t>Pantothenic Acid</a:t>
            </a:r>
          </a:p>
          <a:p>
            <a:pPr marL="171450" indent="-171450">
              <a:buBlip>
                <a:blip r:embed="rId4"/>
              </a:buBlip>
            </a:pPr>
            <a:r>
              <a:rPr lang="en-US" sz="1000" b="1" dirty="0" smtClean="0">
                <a:latin typeface="Byington" pitchFamily="2" charset="0"/>
                <a:hlinkClick r:id="rId15"/>
              </a:rPr>
              <a:t>http://www.healthspan.co.uk/menopause-advice/depression/soothing-menopausal-stress-with-vitamin-b</a:t>
            </a:r>
            <a:endParaRPr lang="en-US" sz="1000" b="1" dirty="0" smtClean="0">
              <a:latin typeface="Byington" pitchFamily="2" charset="0"/>
            </a:endParaRPr>
          </a:p>
          <a:p>
            <a:pPr marL="171450" indent="-171450">
              <a:spcAft>
                <a:spcPts val="600"/>
              </a:spcAft>
              <a:buBlip>
                <a:blip r:embed="rId4"/>
              </a:buBlip>
            </a:pPr>
            <a:r>
              <a:rPr lang="en-US" sz="1000" dirty="0">
                <a:latin typeface="Byington" pitchFamily="2" charset="0"/>
                <a:hlinkClick r:id="rId16"/>
              </a:rPr>
              <a:t>https://www.womens-health-concern.org/help-and-advice/factsheets/focus-series/diet-nutrition-menopause</a:t>
            </a:r>
            <a:r>
              <a:rPr lang="en-US" sz="1000" dirty="0" smtClean="0">
                <a:latin typeface="Byington" pitchFamily="2" charset="0"/>
                <a:hlinkClick r:id="rId16"/>
              </a:rPr>
              <a:t>/</a:t>
            </a:r>
            <a:endParaRPr lang="en-US" sz="1000" dirty="0" smtClean="0">
              <a:latin typeface="Byington" pitchFamily="2" charset="0"/>
            </a:endParaRPr>
          </a:p>
          <a:p>
            <a:r>
              <a:rPr lang="en-US" b="1" dirty="0" smtClean="0">
                <a:latin typeface="Byington" pitchFamily="2" charset="0"/>
              </a:rPr>
              <a:t>Chromium </a:t>
            </a:r>
            <a:r>
              <a:rPr lang="en-US" b="1" dirty="0" err="1" smtClean="0">
                <a:latin typeface="Byington" pitchFamily="2" charset="0"/>
              </a:rPr>
              <a:t>Picolinate</a:t>
            </a:r>
            <a:endParaRPr lang="en-US" b="1" dirty="0" smtClean="0">
              <a:latin typeface="Byington" pitchFamily="2" charset="0"/>
            </a:endParaRPr>
          </a:p>
          <a:p>
            <a:pPr marL="285750" indent="-285750">
              <a:buBlip>
                <a:blip r:embed="rId4"/>
              </a:buBlip>
            </a:pPr>
            <a:r>
              <a:rPr lang="en-US" sz="1000" dirty="0" smtClean="0">
                <a:latin typeface="Byington" pitchFamily="2" charset="0"/>
                <a:hlinkClick r:id="rId17"/>
              </a:rPr>
              <a:t>http://www.newsmax.com/FastFeatures/chromium-health-benefits-nutrition/2011/01/21/id/369681/</a:t>
            </a:r>
            <a:endParaRPr lang="en-US" sz="1000" dirty="0" smtClean="0">
              <a:latin typeface="Bying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17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1941"/>
            <a:ext cx="3657600" cy="6177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09600" y="762000"/>
            <a:ext cx="3810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100% natural-contains certified </a:t>
            </a:r>
            <a:r>
              <a:rPr lang="en-US" dirty="0" smtClean="0"/>
              <a:t>   organic fruits and </a:t>
            </a:r>
            <a:r>
              <a:rPr lang="en-US" dirty="0"/>
              <a:t>vegetables</a:t>
            </a:r>
          </a:p>
          <a:p>
            <a:r>
              <a:rPr lang="en-US" dirty="0"/>
              <a:t>• Non GMO</a:t>
            </a:r>
          </a:p>
          <a:p>
            <a:r>
              <a:rPr lang="en-US" dirty="0"/>
              <a:t>• Sweetened with stevia</a:t>
            </a:r>
          </a:p>
          <a:p>
            <a:r>
              <a:rPr lang="en-US" dirty="0"/>
              <a:t>• Vegetarian and vegan</a:t>
            </a:r>
          </a:p>
          <a:p>
            <a:r>
              <a:rPr lang="en-US" dirty="0"/>
              <a:t>• Easy to digest</a:t>
            </a:r>
          </a:p>
          <a:p>
            <a:r>
              <a:rPr lang="en-US" dirty="0"/>
              <a:t>• No </a:t>
            </a:r>
            <a:r>
              <a:rPr lang="en-US" dirty="0" err="1"/>
              <a:t>nano</a:t>
            </a:r>
            <a:r>
              <a:rPr lang="en-US" dirty="0"/>
              <a:t> particles</a:t>
            </a:r>
          </a:p>
          <a:p>
            <a:r>
              <a:rPr lang="en-US" dirty="0"/>
              <a:t>• No MSG or yeast</a:t>
            </a:r>
          </a:p>
          <a:p>
            <a:r>
              <a:rPr lang="en-US" dirty="0"/>
              <a:t>• No corn</a:t>
            </a:r>
            <a:r>
              <a:rPr lang="en-US" dirty="0" smtClean="0"/>
              <a:t>, </a:t>
            </a:r>
            <a:r>
              <a:rPr lang="en-US" dirty="0"/>
              <a:t>wheat or nuts</a:t>
            </a:r>
          </a:p>
          <a:p>
            <a:r>
              <a:rPr lang="en-US" dirty="0"/>
              <a:t>• No dairy, eggs or animal </a:t>
            </a:r>
            <a:r>
              <a:rPr lang="en-US" dirty="0" smtClean="0"/>
              <a:t>by-     products</a:t>
            </a:r>
            <a:endParaRPr lang="en-US" dirty="0"/>
          </a:p>
          <a:p>
            <a:r>
              <a:rPr lang="en-US" dirty="0"/>
              <a:t>• No artificial ingredients, sweeteners or</a:t>
            </a:r>
          </a:p>
          <a:p>
            <a:r>
              <a:rPr lang="en-US" dirty="0"/>
              <a:t>preservatives</a:t>
            </a:r>
          </a:p>
          <a:p>
            <a:r>
              <a:rPr lang="en-US" dirty="0"/>
              <a:t>• Rich in alkaline nutrients to balance</a:t>
            </a:r>
          </a:p>
          <a:p>
            <a:r>
              <a:rPr lang="en-US" dirty="0"/>
              <a:t>our body’s pH levels</a:t>
            </a:r>
          </a:p>
          <a:p>
            <a:r>
              <a:rPr lang="en-US" dirty="0"/>
              <a:t>• SOMETHING UNEXPECTED: TASTES GREAT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675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848" y="228600"/>
            <a:ext cx="5181086" cy="1942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8" y="2727417"/>
            <a:ext cx="2544152" cy="3978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91" y="2286000"/>
            <a:ext cx="4620403" cy="1628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3312" y="6586336"/>
            <a:ext cx="8954096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i="1" dirty="0">
                <a:latin typeface="Byington" pitchFamily="2" charset="0"/>
              </a:rPr>
              <a:t>*These statements have not been evaluated by the Food and Drug Administration. This product is not intended to diagnose, treat, cure or prevent any disease.</a:t>
            </a:r>
            <a:endParaRPr lang="en-US" sz="950" dirty="0">
              <a:latin typeface="Byingto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251" y="4393342"/>
            <a:ext cx="6558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Byington" pitchFamily="2" charset="0"/>
              </a:rPr>
              <a:t>For natural relief of symptoms associated with all stages of Menopause*</a:t>
            </a:r>
          </a:p>
        </p:txBody>
      </p:sp>
    </p:spTree>
    <p:extLst>
      <p:ext uri="{BB962C8B-B14F-4D97-AF65-F5344CB8AC3E}">
        <p14:creationId xmlns:p14="http://schemas.microsoft.com/office/powerpoint/2010/main" val="237683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04800"/>
            <a:ext cx="4128966" cy="1752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0200" y="1752600"/>
            <a:ext cx="6010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yington" pitchFamily="2" charset="0"/>
              </a:rPr>
              <a:t>Product Portfolio Includes:</a:t>
            </a:r>
            <a:endParaRPr lang="en-US" sz="3200" dirty="0">
              <a:latin typeface="Byingto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337375"/>
            <a:ext cx="716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en-US" sz="2400" i="1" dirty="0" smtClean="0">
                <a:latin typeface="Byington" pitchFamily="2" charset="0"/>
              </a:rPr>
              <a:t>GFF Original Mint</a:t>
            </a:r>
            <a:endParaRPr lang="en-US" sz="2400" i="1" dirty="0">
              <a:latin typeface="Byington" pitchFamily="2" charset="0"/>
            </a:endParaRPr>
          </a:p>
          <a:p>
            <a:pPr marL="342900" indent="-342900">
              <a:buBlip>
                <a:blip r:embed="rId4"/>
              </a:buBlip>
            </a:pPr>
            <a:r>
              <a:rPr lang="en-US" sz="2400" i="1" dirty="0" smtClean="0">
                <a:latin typeface="Byington" pitchFamily="2" charset="0"/>
              </a:rPr>
              <a:t>GFF PMS</a:t>
            </a:r>
            <a:endParaRPr lang="en-US" sz="2400" i="1" dirty="0">
              <a:latin typeface="Byington" pitchFamily="2" charset="0"/>
            </a:endParaRPr>
          </a:p>
          <a:p>
            <a:pPr marL="342900" indent="-342900">
              <a:buBlip>
                <a:blip r:embed="rId4"/>
              </a:buBlip>
            </a:pPr>
            <a:r>
              <a:rPr lang="en-US" sz="2400" i="1" dirty="0" smtClean="0">
                <a:latin typeface="Byington" pitchFamily="2" charset="0"/>
              </a:rPr>
              <a:t>GFF Fertility</a:t>
            </a:r>
            <a:endParaRPr lang="en-US" sz="2400" i="1" dirty="0">
              <a:latin typeface="Byington" pitchFamily="2" charset="0"/>
            </a:endParaRPr>
          </a:p>
          <a:p>
            <a:pPr marL="342900" indent="-342900">
              <a:buBlip>
                <a:blip r:embed="rId4"/>
              </a:buBlip>
            </a:pPr>
            <a:r>
              <a:rPr lang="en-US" sz="2400" i="1" dirty="0" smtClean="0">
                <a:latin typeface="Byington" pitchFamily="2" charset="0"/>
              </a:rPr>
              <a:t>GFF Pre-natal</a:t>
            </a:r>
            <a:endParaRPr lang="en-US" sz="2400" i="1" dirty="0">
              <a:latin typeface="Byington" pitchFamily="2" charset="0"/>
            </a:endParaRPr>
          </a:p>
          <a:p>
            <a:pPr marL="342900" indent="-342900">
              <a:buBlip>
                <a:blip r:embed="rId4"/>
              </a:buBlip>
            </a:pPr>
            <a:r>
              <a:rPr lang="en-US" sz="2400" i="1" dirty="0" smtClean="0">
                <a:latin typeface="Byington" pitchFamily="2" charset="0"/>
              </a:rPr>
              <a:t>GFF Menopause</a:t>
            </a:r>
            <a:endParaRPr lang="en-US" sz="2400" i="1" dirty="0">
              <a:latin typeface="Byington" pitchFamily="2" charset="0"/>
            </a:endParaRPr>
          </a:p>
          <a:p>
            <a:pPr marL="342900" indent="-342900">
              <a:buBlip>
                <a:blip r:embed="rId4"/>
              </a:buBlip>
            </a:pPr>
            <a:r>
              <a:rPr lang="en-US" sz="2400" i="1" dirty="0" smtClean="0">
                <a:latin typeface="Byington" pitchFamily="2" charset="0"/>
              </a:rPr>
              <a:t>GFF Green Tea Vitality enhanced with Moringa</a:t>
            </a:r>
          </a:p>
          <a:p>
            <a:pPr marL="342900" indent="-342900">
              <a:buBlip>
                <a:blip r:embed="rId4"/>
              </a:buBlip>
            </a:pPr>
            <a:r>
              <a:rPr lang="en-US" sz="2400" i="1" dirty="0" smtClean="0">
                <a:latin typeface="Byington" pitchFamily="2" charset="0"/>
              </a:rPr>
              <a:t>GFF Women’s Health Pro-Biotic  </a:t>
            </a:r>
            <a:endParaRPr lang="en-US" sz="2400" i="1" dirty="0">
              <a:latin typeface="Byington" pitchFamily="2" charset="0"/>
            </a:endParaRPr>
          </a:p>
          <a:p>
            <a:pPr marL="342900" indent="-342900">
              <a:buBlip>
                <a:blip r:embed="rId4"/>
              </a:buBlip>
            </a:pPr>
            <a:endParaRPr lang="en-US" sz="2400" i="1" dirty="0">
              <a:latin typeface="Byington" pitchFamily="2" charset="0"/>
            </a:endParaRPr>
          </a:p>
          <a:p>
            <a:pPr marL="342900" indent="-342900">
              <a:buBlip>
                <a:blip r:embed="rId4"/>
              </a:buBlip>
            </a:pPr>
            <a:endParaRPr lang="en-US" sz="2400" dirty="0">
              <a:latin typeface="Byingto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5002984"/>
            <a:ext cx="5257800" cy="150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0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1364" y="2341019"/>
            <a:ext cx="4386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yington" pitchFamily="2" charset="0"/>
              </a:rPr>
              <a:t>Patient Acquisition</a:t>
            </a:r>
            <a:endParaRPr lang="en-US" sz="3600" dirty="0">
              <a:latin typeface="Byingto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80" y="228600"/>
            <a:ext cx="4343400" cy="1628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76" y="3970529"/>
            <a:ext cx="3810000" cy="2540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14400" y="3124200"/>
            <a:ext cx="7620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en-US" sz="2200" dirty="0" smtClean="0">
                <a:latin typeface="Byington" pitchFamily="2" charset="0"/>
              </a:rPr>
              <a:t>Custom script pad with ordering instructions</a:t>
            </a:r>
          </a:p>
          <a:p>
            <a:pPr marL="342900" indent="-342900">
              <a:buBlip>
                <a:blip r:embed="rId4"/>
              </a:buBlip>
            </a:pPr>
            <a:r>
              <a:rPr lang="en-US" sz="2200" dirty="0" smtClean="0">
                <a:latin typeface="Byington" pitchFamily="2" charset="0"/>
              </a:rPr>
              <a:t>Individual codes for backend accounting</a:t>
            </a:r>
          </a:p>
          <a:p>
            <a:pPr marL="342900" indent="-342900">
              <a:buBlip>
                <a:blip r:embed="rId4"/>
              </a:buBlip>
            </a:pPr>
            <a:r>
              <a:rPr lang="en-US" sz="2200" dirty="0">
                <a:latin typeface="Byington" pitchFamily="2" charset="0"/>
              </a:rPr>
              <a:t>Automated sales tracking</a:t>
            </a:r>
          </a:p>
          <a:p>
            <a:pPr marL="342900" indent="-342900">
              <a:buBlip>
                <a:blip r:embed="rId4"/>
              </a:buBlip>
            </a:pPr>
            <a:r>
              <a:rPr lang="en-US" sz="2200" dirty="0" smtClean="0">
                <a:latin typeface="Byington" pitchFamily="2" charset="0"/>
              </a:rPr>
              <a:t>Office inventory (optional)</a:t>
            </a:r>
          </a:p>
          <a:p>
            <a:pPr marL="342900" indent="-342900">
              <a:buBlip>
                <a:blip r:embed="rId4"/>
              </a:buBlip>
            </a:pPr>
            <a:r>
              <a:rPr lang="en-US" sz="2200" dirty="0" smtClean="0">
                <a:latin typeface="Byington" pitchFamily="2" charset="0"/>
              </a:rPr>
              <a:t>Seamless transaction</a:t>
            </a:r>
          </a:p>
          <a:p>
            <a:pPr marL="342900" indent="-342900">
              <a:buBlip>
                <a:blip r:embed="rId4"/>
              </a:buBlip>
            </a:pPr>
            <a:r>
              <a:rPr lang="en-US" sz="2200" dirty="0" smtClean="0">
                <a:latin typeface="Byington" pitchFamily="2" charset="0"/>
              </a:rPr>
              <a:t>Uncompromising Support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29462"/>
            <a:ext cx="3346704" cy="4115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00" y="6581293"/>
            <a:ext cx="906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Byington" pitchFamily="2" charset="0"/>
              </a:rPr>
              <a:t>*These statements have not been evaluated by the Food and Drug Administration. This product is not intended to diagnose, treat, cure or prevent any disease.</a:t>
            </a:r>
            <a:endParaRPr lang="en-US" sz="900" dirty="0"/>
          </a:p>
          <a:p>
            <a:endParaRPr lang="en-US" sz="900" dirty="0"/>
          </a:p>
        </p:txBody>
      </p:sp>
      <p:sp>
        <p:nvSpPr>
          <p:cNvPr id="9" name="Rectangle 8"/>
          <p:cNvSpPr/>
          <p:nvPr/>
        </p:nvSpPr>
        <p:spPr>
          <a:xfrm>
            <a:off x="5062728" y="1753846"/>
            <a:ext cx="3435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Byington" pitchFamily="2" charset="0"/>
              </a:rPr>
              <a:t>For natural relief of symptoms associated with all stages of menopause* </a:t>
            </a:r>
          </a:p>
        </p:txBody>
      </p:sp>
    </p:spTree>
    <p:extLst>
      <p:ext uri="{BB962C8B-B14F-4D97-AF65-F5344CB8AC3E}">
        <p14:creationId xmlns:p14="http://schemas.microsoft.com/office/powerpoint/2010/main" val="261264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0693"/>
            <a:ext cx="4571486" cy="17143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9643" y="2200654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yington" pitchFamily="2" charset="0"/>
              </a:rPr>
              <a:t>   Dollars and Sense</a:t>
            </a:r>
            <a:endParaRPr lang="en-US" sz="3600" dirty="0">
              <a:latin typeface="Byingto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647448"/>
              </p:ext>
            </p:extLst>
          </p:nvPr>
        </p:nvGraphicFramePr>
        <p:xfrm>
          <a:off x="1600200" y="3048000"/>
          <a:ext cx="6096000" cy="1854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62400"/>
                <a:gridCol w="213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Suggested</a:t>
                      </a:r>
                      <a:r>
                        <a:rPr lang="en-US" baseline="0" dirty="0" smtClean="0"/>
                        <a:t> retail 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$   39.99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Health care provider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$    </a:t>
                      </a:r>
                      <a:r>
                        <a:rPr lang="en-US" dirty="0" smtClean="0"/>
                        <a:t>21.99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Potential Profit per 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$  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dirty="0" smtClean="0"/>
                        <a:t>18.00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24 cans (2 cases)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$  432.00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72 cans (6</a:t>
                      </a:r>
                      <a:r>
                        <a:rPr lang="en-US" baseline="0" dirty="0" smtClean="0"/>
                        <a:t> cases)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$1,296.00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902200"/>
            <a:ext cx="3147143" cy="16154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99220"/>
            <a:ext cx="3346704" cy="4115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3256" y="6569101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Byington" pitchFamily="2" charset="0"/>
              </a:rPr>
              <a:t>*These statements have not been evaluated by the Food and Drug Administration. This product is not intended to diagnose, treat, cure or prevent any disease.</a:t>
            </a:r>
            <a:endParaRPr lang="en-US" sz="900" dirty="0"/>
          </a:p>
          <a:p>
            <a:endParaRPr lang="en-US" sz="900" dirty="0"/>
          </a:p>
        </p:txBody>
      </p:sp>
      <p:sp>
        <p:nvSpPr>
          <p:cNvPr id="4" name="Rectangle 3"/>
          <p:cNvSpPr/>
          <p:nvPr/>
        </p:nvSpPr>
        <p:spPr>
          <a:xfrm>
            <a:off x="4924847" y="1710743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Byington" pitchFamily="2" charset="0"/>
              </a:rPr>
              <a:t>For natural relief of symptoms associated with all stages of menopause* </a:t>
            </a:r>
          </a:p>
        </p:txBody>
      </p:sp>
    </p:spTree>
    <p:extLst>
      <p:ext uri="{BB962C8B-B14F-4D97-AF65-F5344CB8AC3E}">
        <p14:creationId xmlns:p14="http://schemas.microsoft.com/office/powerpoint/2010/main" val="35301210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72" y="228600"/>
            <a:ext cx="4876800" cy="182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2180" y="2514600"/>
            <a:ext cx="45796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yington" pitchFamily="2" charset="0"/>
              </a:rPr>
              <a:t>	  Contact Information: </a:t>
            </a:r>
          </a:p>
          <a:p>
            <a:endParaRPr lang="en-US" dirty="0">
              <a:latin typeface="Byington" pitchFamily="2" charset="0"/>
            </a:endParaRPr>
          </a:p>
          <a:p>
            <a:pPr algn="ctr"/>
            <a:r>
              <a:rPr lang="en-US" sz="2000" b="1" dirty="0" smtClean="0">
                <a:latin typeface="Byington" pitchFamily="2" charset="0"/>
              </a:rPr>
              <a:t>Gwen Friedman</a:t>
            </a:r>
          </a:p>
          <a:p>
            <a:pPr algn="ctr"/>
            <a:r>
              <a:rPr lang="en-US" sz="2000" b="1" dirty="0" smtClean="0">
                <a:latin typeface="Byington" pitchFamily="2" charset="0"/>
              </a:rPr>
              <a:t>Account Executive</a:t>
            </a:r>
          </a:p>
          <a:p>
            <a:pPr algn="ctr"/>
            <a:r>
              <a:rPr lang="en-US" sz="2000" b="1" dirty="0" smtClean="0">
                <a:latin typeface="Byington" pitchFamily="2" charset="0"/>
              </a:rPr>
              <a:t>Greens First Female LLC</a:t>
            </a:r>
          </a:p>
          <a:p>
            <a:pPr algn="ctr"/>
            <a:r>
              <a:rPr lang="en-US" sz="2000" b="1" dirty="0">
                <a:latin typeface="Byington" pitchFamily="2" charset="0"/>
              </a:rPr>
              <a:t> </a:t>
            </a:r>
            <a:r>
              <a:rPr lang="en-US" sz="2000" b="1" dirty="0" smtClean="0">
                <a:latin typeface="Byington" pitchFamily="2" charset="0"/>
              </a:rPr>
              <a:t>O: 1.844. </a:t>
            </a:r>
            <a:r>
              <a:rPr lang="en-US" sz="2000" b="1" dirty="0" err="1" smtClean="0">
                <a:latin typeface="Byington" pitchFamily="2" charset="0"/>
              </a:rPr>
              <a:t>GFFemale</a:t>
            </a:r>
            <a:r>
              <a:rPr lang="en-US" sz="2000" b="1" dirty="0" smtClean="0">
                <a:latin typeface="Byington" pitchFamily="2" charset="0"/>
              </a:rPr>
              <a:t> (1.844.433.3625)</a:t>
            </a:r>
          </a:p>
          <a:p>
            <a:pPr algn="ctr"/>
            <a:r>
              <a:rPr lang="en-US" sz="2000" b="1" dirty="0" smtClean="0">
                <a:latin typeface="Byington" pitchFamily="2" charset="0"/>
              </a:rPr>
              <a:t>M: 516.852.2507</a:t>
            </a:r>
          </a:p>
          <a:p>
            <a:pPr algn="ctr"/>
            <a:r>
              <a:rPr lang="en-US" sz="2000" b="1" dirty="0" err="1" smtClean="0">
                <a:latin typeface="Byington" pitchFamily="2" charset="0"/>
              </a:rPr>
              <a:t>gwen@greensfirst.com</a:t>
            </a:r>
            <a:endParaRPr lang="en-US" sz="2000" b="1" dirty="0" smtClean="0">
              <a:latin typeface="Bying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21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1608" y="1748716"/>
            <a:ext cx="7239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Blip>
                <a:blip r:embed="rId3"/>
              </a:buBlip>
            </a:pPr>
            <a:r>
              <a:rPr lang="en-US" sz="2000" dirty="0" smtClean="0">
                <a:latin typeface="Byington" pitchFamily="2" charset="0"/>
              </a:rPr>
              <a:t>Providing a comprehensive natural product line to over 10,000 health care professionals for more than 15 years</a:t>
            </a:r>
          </a:p>
          <a:p>
            <a:pPr marL="342900" indent="-342900">
              <a:spcAft>
                <a:spcPts val="1200"/>
              </a:spcAft>
              <a:buBlip>
                <a:blip r:embed="rId3"/>
              </a:buBlip>
            </a:pPr>
            <a:r>
              <a:rPr lang="en-US" sz="2000" i="1" dirty="0" smtClean="0">
                <a:latin typeface="Byington" pitchFamily="2" charset="0"/>
              </a:rPr>
              <a:t>Greens First Pro </a:t>
            </a:r>
            <a:r>
              <a:rPr lang="en-US" sz="2000" dirty="0" smtClean="0">
                <a:latin typeface="Byington" pitchFamily="2" charset="0"/>
              </a:rPr>
              <a:t>enriched with 54 super foods, digestive enzymes, probiotics and more to create an alkaline-rich internal environment for optimum human health</a:t>
            </a:r>
          </a:p>
          <a:p>
            <a:pPr marL="342900" indent="-342900">
              <a:spcAft>
                <a:spcPts val="1200"/>
              </a:spcAft>
              <a:buBlip>
                <a:blip r:embed="rId3"/>
              </a:buBlip>
            </a:pPr>
            <a:r>
              <a:rPr lang="en-US" sz="2000" dirty="0" smtClean="0">
                <a:latin typeface="Byington" pitchFamily="2" charset="0"/>
              </a:rPr>
              <a:t>15+ servings of fruits and vegetables in every scoop*</a:t>
            </a:r>
          </a:p>
          <a:p>
            <a:pPr marL="342900" indent="-342900">
              <a:spcAft>
                <a:spcPts val="1200"/>
              </a:spcAft>
              <a:buBlip>
                <a:blip r:embed="rId3"/>
              </a:buBlip>
            </a:pPr>
            <a:r>
              <a:rPr lang="en-US" sz="2000" dirty="0" smtClean="0">
                <a:latin typeface="Byington" pitchFamily="2" charset="0"/>
              </a:rPr>
              <a:t>Flagship product voted “Best Tasting” greens product in its category</a:t>
            </a:r>
          </a:p>
          <a:p>
            <a:pPr marL="342900" indent="-342900">
              <a:spcAft>
                <a:spcPts val="1200"/>
              </a:spcAft>
              <a:buBlip>
                <a:blip r:embed="rId3"/>
              </a:buBlip>
            </a:pPr>
            <a:endParaRPr lang="en-US" sz="2000" dirty="0">
              <a:latin typeface="Byingto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3312" y="6529334"/>
            <a:ext cx="3255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yington" pitchFamily="2" charset="0"/>
              </a:rPr>
              <a:t>*Based on </a:t>
            </a:r>
            <a:r>
              <a:rPr lang="en-US" sz="1400" b="1" dirty="0" smtClean="0">
                <a:latin typeface="Byington" pitchFamily="2" charset="0"/>
              </a:rPr>
              <a:t>Total ORAC</a:t>
            </a:r>
            <a:r>
              <a:rPr lang="en-US" sz="900" b="1" dirty="0" smtClean="0">
                <a:latin typeface="Byington" pitchFamily="2" charset="0"/>
              </a:rPr>
              <a:t>FN  </a:t>
            </a:r>
            <a:r>
              <a:rPr lang="en-US" sz="1400" b="1" dirty="0">
                <a:latin typeface="Byington" pitchFamily="2" charset="0"/>
              </a:rPr>
              <a:t>t</a:t>
            </a:r>
            <a:r>
              <a:rPr lang="en-US" sz="1400" b="1" dirty="0" smtClean="0">
                <a:latin typeface="Byington" pitchFamily="2" charset="0"/>
              </a:rPr>
              <a:t>esting</a:t>
            </a:r>
            <a:endParaRPr lang="en-US" sz="1400" dirty="0">
              <a:latin typeface="Byingto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008" y="569192"/>
            <a:ext cx="5181600" cy="946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1608" y="724394"/>
            <a:ext cx="2840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latin typeface="Byington" pitchFamily="2" charset="0"/>
              </a:rPr>
              <a:t>About</a:t>
            </a:r>
            <a:endParaRPr lang="en-US" sz="4800" i="1" dirty="0">
              <a:latin typeface="Byingto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956152"/>
            <a:ext cx="5023008" cy="136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157" y="2142373"/>
            <a:ext cx="5977783" cy="7351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8698" y="2901871"/>
            <a:ext cx="8686800" cy="3658947"/>
          </a:xfrm>
          <a:prstGeom prst="rect">
            <a:avLst/>
          </a:prstGeom>
          <a:solidFill>
            <a:srgbClr val="F8E8EE"/>
          </a:solidFill>
          <a:ln>
            <a:solidFill>
              <a:srgbClr val="00B0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777" y="304800"/>
            <a:ext cx="4038086" cy="15142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564" y="1701176"/>
            <a:ext cx="91076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50" i="1" dirty="0" smtClean="0">
                <a:latin typeface="Byington" pitchFamily="2" charset="0"/>
              </a:rPr>
              <a:t>Introducing the first proprietary product from the GFF line…</a:t>
            </a:r>
            <a:endParaRPr lang="en-US" sz="2450" i="1" dirty="0">
              <a:latin typeface="Byington" pitchFamily="2" charset="0"/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1066800" y="4191000"/>
            <a:ext cx="45719" cy="457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55499" y="2993136"/>
            <a:ext cx="5469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yington" pitchFamily="2" charset="0"/>
              </a:rPr>
              <a:t>For natural relief of symptoms associated with all stages of menopause*</a:t>
            </a:r>
            <a:endParaRPr lang="en-US" sz="2000" dirty="0">
              <a:latin typeface="Byingto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3826" y="3813714"/>
            <a:ext cx="37287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en-US" sz="1950" dirty="0" smtClean="0">
                <a:latin typeface="Byington" pitchFamily="2" charset="0"/>
              </a:rPr>
              <a:t>Weight gain</a:t>
            </a:r>
          </a:p>
          <a:p>
            <a:pPr marL="342900" indent="-342900">
              <a:buBlip>
                <a:blip r:embed="rId4"/>
              </a:buBlip>
            </a:pPr>
            <a:r>
              <a:rPr lang="en-US" sz="1950" dirty="0" smtClean="0">
                <a:latin typeface="Byington" pitchFamily="2" charset="0"/>
              </a:rPr>
              <a:t>Bone density issues</a:t>
            </a:r>
          </a:p>
          <a:p>
            <a:pPr marL="342900" indent="-342900">
              <a:buBlip>
                <a:blip r:embed="rId4"/>
              </a:buBlip>
            </a:pPr>
            <a:r>
              <a:rPr lang="en-US" sz="1950" dirty="0" smtClean="0">
                <a:latin typeface="Byington" pitchFamily="2" charset="0"/>
              </a:rPr>
              <a:t>Hot flashes</a:t>
            </a:r>
          </a:p>
          <a:p>
            <a:pPr marL="342900" indent="-342900">
              <a:buBlip>
                <a:blip r:embed="rId4"/>
              </a:buBlip>
            </a:pPr>
            <a:r>
              <a:rPr lang="en-US" sz="1950" dirty="0" smtClean="0">
                <a:latin typeface="Byington" pitchFamily="2" charset="0"/>
              </a:rPr>
              <a:t>Night sweats</a:t>
            </a:r>
          </a:p>
          <a:p>
            <a:pPr marL="342900" indent="-342900">
              <a:buBlip>
                <a:blip r:embed="rId4"/>
              </a:buBlip>
            </a:pPr>
            <a:r>
              <a:rPr lang="en-US" sz="1950" dirty="0" smtClean="0">
                <a:latin typeface="Byington" pitchFamily="2" charset="0"/>
              </a:rPr>
              <a:t>Mood swings</a:t>
            </a:r>
          </a:p>
          <a:p>
            <a:pPr marL="342900" indent="-342900">
              <a:buBlip>
                <a:blip r:embed="rId4"/>
              </a:buBlip>
            </a:pPr>
            <a:r>
              <a:rPr lang="en-US" sz="1950" dirty="0" smtClean="0">
                <a:latin typeface="Byington" pitchFamily="2" charset="0"/>
              </a:rPr>
              <a:t>Sleep disturbance</a:t>
            </a:r>
          </a:p>
          <a:p>
            <a:pPr marL="342900" indent="-342900">
              <a:buBlip>
                <a:blip r:embed="rId4"/>
              </a:buBlip>
            </a:pPr>
            <a:r>
              <a:rPr lang="en-US" sz="1950" dirty="0" smtClean="0">
                <a:latin typeface="Byington" pitchFamily="2" charset="0"/>
              </a:rPr>
              <a:t>Hormonal imbalance</a:t>
            </a:r>
          </a:p>
          <a:p>
            <a:pPr marL="342900" indent="-342900">
              <a:buBlip>
                <a:blip r:embed="rId4"/>
              </a:buBlip>
            </a:pPr>
            <a:r>
              <a:rPr lang="en-US" sz="1950" dirty="0" smtClean="0">
                <a:latin typeface="Byington" pitchFamily="2" charset="0"/>
              </a:rPr>
              <a:t>Low libido</a:t>
            </a:r>
          </a:p>
          <a:p>
            <a:pPr marL="342900" indent="-342900">
              <a:buBlip>
                <a:blip r:embed="rId4"/>
              </a:buBlip>
            </a:pPr>
            <a:endParaRPr lang="en-US" sz="1950" dirty="0">
              <a:latin typeface="Byingto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564" y="6560818"/>
            <a:ext cx="887906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i="1" dirty="0">
                <a:latin typeface="Byington" pitchFamily="2" charset="0"/>
              </a:rPr>
              <a:t>*These statements have not been evaluated by the Food and Drug Administration. This product is not intended to diagnose, treat, cure or prevent any disease.</a:t>
            </a:r>
            <a:endParaRPr lang="en-US" sz="950" dirty="0">
              <a:latin typeface="Byington" pitchFamily="2" charset="0"/>
            </a:endParaRPr>
          </a:p>
          <a:p>
            <a:endParaRPr lang="en-US" sz="95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36485"/>
            <a:ext cx="3324333" cy="332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8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81000"/>
            <a:ext cx="3733286" cy="1266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67936" y="2444413"/>
            <a:ext cx="189506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Byington" pitchFamily="2" charset="0"/>
              </a:rPr>
              <a:t>“With </a:t>
            </a:r>
            <a:r>
              <a:rPr lang="en-US" sz="1100" dirty="0">
                <a:latin typeface="Byington" pitchFamily="2" charset="0"/>
              </a:rPr>
              <a:t>all that we know about the pitfalls of conventional medicine's treatment of women in menopause, it makes sense that women are turning to natural approaches to relieve menopausal discomforts</a:t>
            </a:r>
            <a:r>
              <a:rPr lang="en-US" sz="1100" dirty="0" smtClean="0">
                <a:latin typeface="Byington" pitchFamily="2" charset="0"/>
              </a:rPr>
              <a:t>.” – John R. Lee, MD</a:t>
            </a:r>
            <a:endParaRPr lang="en-US" sz="1100" dirty="0">
              <a:latin typeface="Byingto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362200"/>
            <a:ext cx="24240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yington" pitchFamily="2" charset="0"/>
              </a:rPr>
              <a:t>Why     Natural?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33" y="1612384"/>
            <a:ext cx="3964809" cy="4875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44926" y="1638288"/>
            <a:ext cx="3446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Byington" pitchFamily="2" charset="0"/>
              </a:rPr>
              <a:t>For natural relief of symptoms associated with all stages of Menopause*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Byington" pitchFamily="2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2943289" y="2779850"/>
            <a:ext cx="3124200" cy="1030149"/>
          </a:xfrm>
          <a:prstGeom prst="flowChartAlternateProcess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19400" y="2895600"/>
            <a:ext cx="3248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yington" pitchFamily="2" charset="0"/>
              </a:rPr>
              <a:t>Possible Risks Associated with Traditional Hormone Replacement Therapy</a:t>
            </a:r>
            <a:endParaRPr lang="en-US" dirty="0">
              <a:latin typeface="Byingto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714562" y="3809999"/>
            <a:ext cx="457202" cy="5244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987982" y="3770684"/>
            <a:ext cx="336618" cy="4636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762244" y="4234292"/>
            <a:ext cx="1295400" cy="719324"/>
          </a:xfrm>
          <a:prstGeom prst="ellipse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057402" y="4343400"/>
            <a:ext cx="1295400" cy="719324"/>
          </a:xfrm>
          <a:prstGeom prst="ellipse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771780" y="4416393"/>
            <a:ext cx="18666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50" dirty="0" smtClean="0">
                <a:latin typeface="Byington" pitchFamily="2" charset="0"/>
              </a:rPr>
              <a:t>Increased </a:t>
            </a:r>
          </a:p>
          <a:p>
            <a:pPr algn="ctr"/>
            <a:r>
              <a:rPr lang="en-US" sz="1750" dirty="0" smtClean="0">
                <a:latin typeface="Byington" pitchFamily="2" charset="0"/>
              </a:rPr>
              <a:t>clotting</a:t>
            </a:r>
            <a:endParaRPr lang="en-US" sz="1750" dirty="0">
              <a:latin typeface="Byingto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39214" y="4433586"/>
            <a:ext cx="1046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yington" pitchFamily="2" charset="0"/>
              </a:rPr>
              <a:t>Cancer</a:t>
            </a:r>
            <a:endParaRPr lang="en-US" dirty="0">
              <a:latin typeface="Byington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524000" y="4953616"/>
            <a:ext cx="685800" cy="685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819400" y="5062724"/>
            <a:ext cx="242316" cy="5958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36" idx="7"/>
          </p:cNvCxnSpPr>
          <p:nvPr/>
        </p:nvCxnSpPr>
        <p:spPr>
          <a:xfrm flipH="1">
            <a:off x="5100921" y="4870466"/>
            <a:ext cx="870742" cy="837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0" idx="4"/>
            <a:endCxn id="37" idx="0"/>
          </p:cNvCxnSpPr>
          <p:nvPr/>
        </p:nvCxnSpPr>
        <p:spPr>
          <a:xfrm>
            <a:off x="6409944" y="4953616"/>
            <a:ext cx="104710" cy="685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0" idx="5"/>
            <a:endCxn id="38" idx="1"/>
          </p:cNvCxnSpPr>
          <p:nvPr/>
        </p:nvCxnSpPr>
        <p:spPr>
          <a:xfrm>
            <a:off x="6867937" y="4848273"/>
            <a:ext cx="911101" cy="8779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775904" y="5638800"/>
            <a:ext cx="1085980" cy="596884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581211" y="5638800"/>
            <a:ext cx="1085980" cy="596884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173979" y="5620250"/>
            <a:ext cx="1085980" cy="596884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971664" y="5638800"/>
            <a:ext cx="1085980" cy="596884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620000" y="5638800"/>
            <a:ext cx="1085980" cy="596884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890016" y="5752576"/>
            <a:ext cx="94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yington" pitchFamily="2" charset="0"/>
              </a:rPr>
              <a:t>Stroke</a:t>
            </a:r>
            <a:endParaRPr lang="en-US" dirty="0">
              <a:latin typeface="Byingto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05104" y="5658567"/>
            <a:ext cx="9333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50" dirty="0" smtClean="0">
                <a:latin typeface="Byington" pitchFamily="2" charset="0"/>
              </a:rPr>
              <a:t>Heart Attack</a:t>
            </a:r>
            <a:endParaRPr lang="en-US" sz="1650" dirty="0">
              <a:latin typeface="Byingto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79837" y="5752576"/>
            <a:ext cx="121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yington" pitchFamily="2" charset="0"/>
              </a:rPr>
              <a:t>Breast</a:t>
            </a:r>
            <a:endParaRPr lang="en-US" dirty="0">
              <a:latin typeface="Byingto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87982" y="5752576"/>
            <a:ext cx="1030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yington" pitchFamily="2" charset="0"/>
              </a:rPr>
              <a:t>Uterine</a:t>
            </a:r>
            <a:endParaRPr lang="en-US" dirty="0">
              <a:latin typeface="Byingto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20000" y="575257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yington" pitchFamily="2" charset="0"/>
              </a:rPr>
              <a:t>Ovarian</a:t>
            </a:r>
            <a:endParaRPr lang="en-US" dirty="0">
              <a:latin typeface="Byingto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52400" y="6601185"/>
            <a:ext cx="96012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Byington" pitchFamily="2" charset="0"/>
              </a:rPr>
              <a:t>*These statements have not been evaluated by the Food and Drug Administration. This product is not intended to diagnose, treat, cure or prevent any disease.</a:t>
            </a:r>
          </a:p>
        </p:txBody>
      </p:sp>
    </p:spTree>
    <p:extLst>
      <p:ext uri="{BB962C8B-B14F-4D97-AF65-F5344CB8AC3E}">
        <p14:creationId xmlns:p14="http://schemas.microsoft.com/office/powerpoint/2010/main" val="411224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5599" y="2943232"/>
            <a:ext cx="8686800" cy="3500730"/>
          </a:xfrm>
          <a:prstGeom prst="rect">
            <a:avLst/>
          </a:prstGeom>
          <a:solidFill>
            <a:srgbClr val="F8E8EE"/>
          </a:solidFill>
          <a:ln>
            <a:solidFill>
              <a:srgbClr val="00B0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21799" y="3155274"/>
            <a:ext cx="8534400" cy="3076645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200"/>
              </a:spcAft>
              <a:buClr>
                <a:srgbClr val="006C31"/>
              </a:buClr>
              <a:buBlip>
                <a:blip r:embed="rId2"/>
              </a:buBlip>
            </a:pPr>
            <a:r>
              <a:rPr lang="en-US" sz="2200" dirty="0" smtClean="0">
                <a:solidFill>
                  <a:schemeClr val="tx1"/>
                </a:solidFill>
                <a:latin typeface="Byington" pitchFamily="2" charset="0"/>
              </a:rPr>
              <a:t>37.5 </a:t>
            </a:r>
            <a:r>
              <a:rPr lang="en-US" sz="2200" dirty="0">
                <a:solidFill>
                  <a:schemeClr val="tx1"/>
                </a:solidFill>
                <a:latin typeface="Byington" pitchFamily="2" charset="0"/>
              </a:rPr>
              <a:t>million U.S. women are at or near </a:t>
            </a:r>
            <a:r>
              <a:rPr lang="en-US" sz="2200" dirty="0" smtClean="0">
                <a:solidFill>
                  <a:schemeClr val="tx1"/>
                </a:solidFill>
                <a:latin typeface="Byington" pitchFamily="2" charset="0"/>
              </a:rPr>
              <a:t>menopause</a:t>
            </a:r>
            <a:r>
              <a:rPr lang="en-US" sz="2200" dirty="0">
                <a:solidFill>
                  <a:schemeClr val="tx1"/>
                </a:solidFill>
                <a:latin typeface="Aharoni"/>
                <a:cs typeface="Aharoni"/>
              </a:rPr>
              <a:t>¹</a:t>
            </a:r>
            <a:endParaRPr lang="en-US" sz="2200" dirty="0" smtClean="0">
              <a:solidFill>
                <a:schemeClr val="tx1"/>
              </a:solidFill>
              <a:latin typeface="Byington" pitchFamily="2" charset="0"/>
            </a:endParaRPr>
          </a:p>
          <a:p>
            <a:pPr marL="342900" indent="-342900">
              <a:spcAft>
                <a:spcPts val="1200"/>
              </a:spcAft>
              <a:buClr>
                <a:srgbClr val="006C31"/>
              </a:buClr>
              <a:buBlip>
                <a:blip r:embed="rId2"/>
              </a:buBlip>
            </a:pPr>
            <a:r>
              <a:rPr lang="en-US" sz="2200" dirty="0" smtClean="0">
                <a:solidFill>
                  <a:schemeClr val="tx1"/>
                </a:solidFill>
                <a:latin typeface="Byington" pitchFamily="2" charset="0"/>
              </a:rPr>
              <a:t>45.6 </a:t>
            </a:r>
            <a:r>
              <a:rPr lang="en-US" sz="2200" dirty="0">
                <a:solidFill>
                  <a:schemeClr val="tx1"/>
                </a:solidFill>
                <a:latin typeface="Byington" pitchFamily="2" charset="0"/>
              </a:rPr>
              <a:t>million are </a:t>
            </a:r>
            <a:r>
              <a:rPr lang="en-US" sz="2200" dirty="0" smtClean="0">
                <a:solidFill>
                  <a:schemeClr val="tx1"/>
                </a:solidFill>
                <a:latin typeface="Byington" pitchFamily="2" charset="0"/>
              </a:rPr>
              <a:t>postmenopausal</a:t>
            </a:r>
            <a:r>
              <a:rPr lang="en-US" sz="2200" dirty="0" smtClean="0">
                <a:solidFill>
                  <a:schemeClr val="tx1"/>
                </a:solidFill>
                <a:latin typeface="Baskerville Old Face"/>
              </a:rPr>
              <a:t>¹</a:t>
            </a:r>
            <a:endParaRPr lang="en-US" sz="2200" dirty="0">
              <a:solidFill>
                <a:schemeClr val="tx1"/>
              </a:solidFill>
              <a:latin typeface="Byington" pitchFamily="2" charset="0"/>
            </a:endParaRPr>
          </a:p>
          <a:p>
            <a:pPr marL="342900" indent="-342900">
              <a:spcAft>
                <a:spcPts val="1200"/>
              </a:spcAft>
              <a:buClr>
                <a:srgbClr val="006C31"/>
              </a:buClr>
              <a:buBlip>
                <a:blip r:embed="rId2"/>
              </a:buBlip>
            </a:pPr>
            <a:r>
              <a:rPr lang="en-US" sz="2200" dirty="0" smtClean="0">
                <a:solidFill>
                  <a:schemeClr val="tx1"/>
                </a:solidFill>
                <a:latin typeface="Byington" pitchFamily="2" charset="0"/>
              </a:rPr>
              <a:t>Traditional HRT use is steadily decreasing</a:t>
            </a:r>
          </a:p>
          <a:p>
            <a:pPr marL="342900" indent="-342900">
              <a:spcAft>
                <a:spcPts val="1200"/>
              </a:spcAft>
              <a:buClr>
                <a:srgbClr val="006C31"/>
              </a:buClr>
              <a:buBlip>
                <a:blip r:embed="rId2"/>
              </a:buBlip>
            </a:pPr>
            <a:r>
              <a:rPr lang="en-US" sz="2200" dirty="0" smtClean="0">
                <a:solidFill>
                  <a:schemeClr val="tx1"/>
                </a:solidFill>
                <a:latin typeface="Byington" pitchFamily="2" charset="0"/>
              </a:rPr>
              <a:t>Women are demanding effective </a:t>
            </a:r>
            <a:r>
              <a:rPr lang="en-US" sz="2200" dirty="0">
                <a:solidFill>
                  <a:schemeClr val="tx1"/>
                </a:solidFill>
                <a:latin typeface="Byington" pitchFamily="2" charset="0"/>
              </a:rPr>
              <a:t>remedies that </a:t>
            </a:r>
            <a:r>
              <a:rPr lang="en-US" sz="2200" dirty="0" smtClean="0">
                <a:solidFill>
                  <a:schemeClr val="tx1"/>
                </a:solidFill>
                <a:latin typeface="Byington" pitchFamily="2" charset="0"/>
              </a:rPr>
              <a:t>reduce </a:t>
            </a:r>
            <a:r>
              <a:rPr lang="en-US" sz="2200" dirty="0">
                <a:solidFill>
                  <a:schemeClr val="tx1"/>
                </a:solidFill>
                <a:latin typeface="Byington" pitchFamily="2" charset="0"/>
              </a:rPr>
              <a:t>symptoms </a:t>
            </a:r>
            <a:r>
              <a:rPr lang="en-US" sz="2200" dirty="0" smtClean="0">
                <a:solidFill>
                  <a:schemeClr val="tx1"/>
                </a:solidFill>
                <a:latin typeface="Byington" pitchFamily="2" charset="0"/>
              </a:rPr>
              <a:t>without the </a:t>
            </a:r>
            <a:r>
              <a:rPr lang="en-US" sz="2200" dirty="0">
                <a:solidFill>
                  <a:schemeClr val="tx1"/>
                </a:solidFill>
                <a:latin typeface="Byington" pitchFamily="2" charset="0"/>
              </a:rPr>
              <a:t>risk </a:t>
            </a:r>
            <a:r>
              <a:rPr lang="en-US" sz="2200" dirty="0" smtClean="0">
                <a:solidFill>
                  <a:schemeClr val="tx1"/>
                </a:solidFill>
                <a:latin typeface="Byington" pitchFamily="2" charset="0"/>
              </a:rPr>
              <a:t>of </a:t>
            </a:r>
            <a:r>
              <a:rPr lang="en-US" sz="2200" dirty="0">
                <a:solidFill>
                  <a:schemeClr val="tx1"/>
                </a:solidFill>
                <a:latin typeface="Byington" pitchFamily="2" charset="0"/>
              </a:rPr>
              <a:t>breast </a:t>
            </a:r>
            <a:r>
              <a:rPr lang="en-US" sz="2200" dirty="0" smtClean="0">
                <a:solidFill>
                  <a:schemeClr val="tx1"/>
                </a:solidFill>
                <a:latin typeface="Byington" pitchFamily="2" charset="0"/>
              </a:rPr>
              <a:t>and uterine cancers, heart disease and stroke.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04800"/>
            <a:ext cx="3905250" cy="1464468"/>
          </a:xfrm>
        </p:spPr>
      </p:pic>
      <p:sp>
        <p:nvSpPr>
          <p:cNvPr id="3" name="TextBox 2"/>
          <p:cNvSpPr txBox="1"/>
          <p:nvPr/>
        </p:nvSpPr>
        <p:spPr>
          <a:xfrm>
            <a:off x="-359194" y="2452571"/>
            <a:ext cx="9279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yington" pitchFamily="2" charset="0"/>
              </a:rPr>
              <a:t>	Addresses Growing Market for Natural Female Products </a:t>
            </a:r>
            <a:endParaRPr lang="en-US" sz="2400" dirty="0">
              <a:latin typeface="Byingto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167105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Byington" pitchFamily="2" charset="0"/>
              </a:rPr>
              <a:t>For natural relief of symptoms associated with all stages of Menopause*</a:t>
            </a:r>
          </a:p>
          <a:p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328" y="1646293"/>
            <a:ext cx="3886196" cy="4779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3299" y="6503384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Byington" pitchFamily="2" charset="0"/>
              </a:rPr>
              <a:t>*These statements have not been evaluated by the Food and Drug Administration. This product is not intended to diagnose, treat, cure or prevent any disease.</a:t>
            </a:r>
          </a:p>
          <a:p>
            <a:endParaRPr lang="en-US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2590800" y="5984349"/>
            <a:ext cx="480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askerville Old Face"/>
              </a:rPr>
              <a:t>¹</a:t>
            </a:r>
            <a:r>
              <a:rPr lang="en-US" sz="2200" dirty="0" smtClean="0">
                <a:latin typeface="Byington" pitchFamily="2" charset="0"/>
              </a:rPr>
              <a:t>Source: </a:t>
            </a:r>
            <a:r>
              <a:rPr lang="en-US" sz="2200" i="1" dirty="0" smtClean="0">
                <a:latin typeface="Byington" pitchFamily="2" charset="0"/>
              </a:rPr>
              <a:t>Natural Products Insider</a:t>
            </a:r>
            <a:endParaRPr lang="en-US" sz="2200" i="1" dirty="0">
              <a:latin typeface="Bying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99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38697" y="3262970"/>
            <a:ext cx="8724663" cy="3201838"/>
          </a:xfrm>
          <a:prstGeom prst="rect">
            <a:avLst/>
          </a:prstGeom>
          <a:solidFill>
            <a:srgbClr val="F8E8EE"/>
          </a:solidFill>
          <a:ln>
            <a:solidFill>
              <a:srgbClr val="00B0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57" y="228600"/>
            <a:ext cx="4342886" cy="16285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2590874"/>
            <a:ext cx="6977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yington" pitchFamily="2" charset="0"/>
              </a:rPr>
              <a:t>In addition to the benefits of the </a:t>
            </a:r>
            <a:r>
              <a:rPr lang="en-US" b="1" i="1" dirty="0">
                <a:latin typeface="Byington" pitchFamily="2" charset="0"/>
              </a:rPr>
              <a:t>Greens</a:t>
            </a:r>
            <a:r>
              <a:rPr lang="en-US" b="1" dirty="0">
                <a:latin typeface="Byington" pitchFamily="2" charset="0"/>
              </a:rPr>
              <a:t> </a:t>
            </a:r>
            <a:r>
              <a:rPr lang="en-US" b="1" i="1" dirty="0">
                <a:latin typeface="Byington" pitchFamily="2" charset="0"/>
              </a:rPr>
              <a:t>First</a:t>
            </a:r>
            <a:r>
              <a:rPr lang="en-US" b="1" dirty="0">
                <a:latin typeface="Byington" pitchFamily="2" charset="0"/>
              </a:rPr>
              <a:t> </a:t>
            </a:r>
            <a:r>
              <a:rPr lang="en-US" b="1" dirty="0" smtClean="0">
                <a:latin typeface="Byington" pitchFamily="2" charset="0"/>
              </a:rPr>
              <a:t>formula</a:t>
            </a:r>
            <a:r>
              <a:rPr lang="en-US" b="1" dirty="0">
                <a:latin typeface="Byington" pitchFamily="2" charset="0"/>
              </a:rPr>
              <a:t>, </a:t>
            </a:r>
            <a:r>
              <a:rPr lang="en-US" b="1" i="1" dirty="0">
                <a:latin typeface="Byington" pitchFamily="2" charset="0"/>
              </a:rPr>
              <a:t>Greens</a:t>
            </a:r>
            <a:r>
              <a:rPr lang="en-US" b="1" dirty="0">
                <a:latin typeface="Byington" pitchFamily="2" charset="0"/>
              </a:rPr>
              <a:t> </a:t>
            </a:r>
            <a:r>
              <a:rPr lang="en-US" b="1" i="1" dirty="0">
                <a:latin typeface="Byington" pitchFamily="2" charset="0"/>
              </a:rPr>
              <a:t>First Female Menopause </a:t>
            </a:r>
            <a:r>
              <a:rPr lang="en-US" b="1" dirty="0">
                <a:latin typeface="Byington" pitchFamily="2" charset="0"/>
              </a:rPr>
              <a:t>is designed to: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728" y="3930430"/>
            <a:ext cx="2853632" cy="161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518" y="1671643"/>
            <a:ext cx="4239082" cy="5212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7640" y="6525768"/>
            <a:ext cx="9067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Byington" pitchFamily="2" charset="0"/>
              </a:rPr>
              <a:t>*These statements have not been evaluated by the Food and Drug Administration. This product is not intended to diagnose, treat, cure or prevent any disease.</a:t>
            </a:r>
          </a:p>
          <a:p>
            <a:endParaRPr lang="en-US" sz="900" dirty="0">
              <a:latin typeface="Byington" pitchFamily="2" charset="0"/>
            </a:endParaRPr>
          </a:p>
          <a:p>
            <a:endParaRPr lang="en-US" sz="900" dirty="0">
              <a:latin typeface="Byingto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7659" y="1731276"/>
            <a:ext cx="3400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Byington" pitchFamily="2" charset="0"/>
              </a:rPr>
              <a:t>For natural relief of symptoms associated with all stages of Menopause*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Byingto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409" y="3581400"/>
            <a:ext cx="5829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5"/>
              </a:buBlip>
            </a:pPr>
            <a:r>
              <a:rPr lang="en-US" dirty="0">
                <a:latin typeface="Byington" pitchFamily="2" charset="0"/>
              </a:rPr>
              <a:t>Support healthy hormonal </a:t>
            </a:r>
            <a:r>
              <a:rPr lang="en-US" dirty="0" smtClean="0">
                <a:latin typeface="Byington" pitchFamily="2" charset="0"/>
              </a:rPr>
              <a:t>balance</a:t>
            </a:r>
          </a:p>
          <a:p>
            <a:pPr marL="285750" indent="-285750">
              <a:buBlip>
                <a:blip r:embed="rId5"/>
              </a:buBlip>
            </a:pPr>
            <a:r>
              <a:rPr lang="en-US" dirty="0" smtClean="0">
                <a:latin typeface="Byington" pitchFamily="2" charset="0"/>
              </a:rPr>
              <a:t>Reduce </a:t>
            </a:r>
            <a:r>
              <a:rPr lang="en-US" dirty="0">
                <a:latin typeface="Byington" pitchFamily="2" charset="0"/>
              </a:rPr>
              <a:t>frequency and intensity of hot flashes</a:t>
            </a:r>
          </a:p>
          <a:p>
            <a:pPr marL="285750" indent="-285750">
              <a:buBlip>
                <a:blip r:embed="rId5"/>
              </a:buBlip>
            </a:pPr>
            <a:r>
              <a:rPr lang="en-US" dirty="0">
                <a:latin typeface="Byington" pitchFamily="2" charset="0"/>
              </a:rPr>
              <a:t>Reduce irritability and mood swings</a:t>
            </a:r>
          </a:p>
          <a:p>
            <a:pPr marL="285750" indent="-285750">
              <a:buBlip>
                <a:blip r:embed="rId5"/>
              </a:buBlip>
            </a:pPr>
            <a:r>
              <a:rPr lang="en-US" dirty="0" smtClean="0">
                <a:latin typeface="Byington" pitchFamily="2" charset="0"/>
              </a:rPr>
              <a:t>Reduce </a:t>
            </a:r>
            <a:r>
              <a:rPr lang="en-US" dirty="0">
                <a:latin typeface="Byington" pitchFamily="2" charset="0"/>
              </a:rPr>
              <a:t>sleep </a:t>
            </a:r>
            <a:r>
              <a:rPr lang="en-US" dirty="0" smtClean="0">
                <a:latin typeface="Byington" pitchFamily="2" charset="0"/>
              </a:rPr>
              <a:t>disturbances</a:t>
            </a:r>
          </a:p>
          <a:p>
            <a:pPr marL="285750" indent="-285750">
              <a:buBlip>
                <a:blip r:embed="rId5"/>
              </a:buBlip>
            </a:pPr>
            <a:r>
              <a:rPr lang="en-US" dirty="0" smtClean="0">
                <a:latin typeface="Byington" pitchFamily="2" charset="0"/>
              </a:rPr>
              <a:t>Improve low libido</a:t>
            </a:r>
            <a:endParaRPr lang="en-US" dirty="0">
              <a:latin typeface="Byington" pitchFamily="2" charset="0"/>
            </a:endParaRPr>
          </a:p>
          <a:p>
            <a:pPr marL="285750" indent="-285750">
              <a:buBlip>
                <a:blip r:embed="rId5"/>
              </a:buBlip>
            </a:pPr>
            <a:r>
              <a:rPr lang="en-US" dirty="0">
                <a:latin typeface="Byington" pitchFamily="2" charset="0"/>
              </a:rPr>
              <a:t>Help control menopausal weight gain</a:t>
            </a:r>
          </a:p>
          <a:p>
            <a:pPr marL="285750" indent="-285750">
              <a:buBlip>
                <a:blip r:embed="rId5"/>
              </a:buBlip>
            </a:pPr>
            <a:r>
              <a:rPr lang="en-US" dirty="0">
                <a:latin typeface="Byington" pitchFamily="2" charset="0"/>
              </a:rPr>
              <a:t>Help keep bones dense, healthy &amp; strong</a:t>
            </a:r>
          </a:p>
          <a:p>
            <a:pPr marL="285750" indent="-285750">
              <a:buBlip>
                <a:blip r:embed="rId5"/>
              </a:buBlip>
            </a:pPr>
            <a:r>
              <a:rPr lang="en-US" dirty="0">
                <a:latin typeface="Byington" pitchFamily="2" charset="0"/>
              </a:rPr>
              <a:t>Maximize health &amp; improve overall </a:t>
            </a:r>
            <a:r>
              <a:rPr lang="en-US" dirty="0" smtClean="0">
                <a:latin typeface="Byington" pitchFamily="2" charset="0"/>
              </a:rPr>
              <a:t>well-being</a:t>
            </a:r>
            <a:endParaRPr lang="en-US" dirty="0">
              <a:latin typeface="Bying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3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6500199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Byington" pitchFamily="2" charset="0"/>
              </a:rPr>
              <a:t>*These statements have not been evaluated by the Food and Drug Administration. This product is not intended to diagnose, treat, cure or prevent any disease</a:t>
            </a:r>
            <a:r>
              <a:rPr lang="en-US" sz="900" dirty="0" smtClean="0">
                <a:latin typeface="Byington" pitchFamily="2" charset="0"/>
              </a:rPr>
              <a:t>.</a:t>
            </a:r>
            <a:endParaRPr lang="en-US" sz="900" dirty="0"/>
          </a:p>
          <a:p>
            <a:endParaRPr lang="en-US" sz="9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469" y="240029"/>
            <a:ext cx="4138813" cy="15520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7800" y="1600199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Byington" pitchFamily="2" charset="0"/>
              </a:rPr>
              <a:t>For natural relief of symptoms associated with all stages of menopause* 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Byingto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77123"/>
            <a:ext cx="3724658" cy="4580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2872510"/>
            <a:ext cx="8686800" cy="3604490"/>
          </a:xfrm>
          <a:prstGeom prst="rect">
            <a:avLst/>
          </a:prstGeom>
          <a:solidFill>
            <a:srgbClr val="F8E8EE"/>
          </a:solidFill>
          <a:ln>
            <a:solidFill>
              <a:srgbClr val="00B0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2971800"/>
            <a:ext cx="50292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Blip>
                <a:blip r:embed="rId4"/>
              </a:buBlip>
            </a:pPr>
            <a:r>
              <a:rPr lang="en-US" dirty="0" err="1">
                <a:latin typeface="Byington" pitchFamily="2" charset="0"/>
              </a:rPr>
              <a:t>Graminex</a:t>
            </a:r>
            <a:r>
              <a:rPr lang="en-US" dirty="0">
                <a:latin typeface="Byington" pitchFamily="2" charset="0"/>
              </a:rPr>
              <a:t>® G60® (Flower Pollen Extract</a:t>
            </a:r>
            <a:r>
              <a:rPr lang="en-US" dirty="0" smtClean="0">
                <a:latin typeface="Byington" pitchFamily="2" charset="0"/>
              </a:rPr>
              <a:t>)</a:t>
            </a:r>
          </a:p>
          <a:p>
            <a:pPr marL="285750" indent="-285750">
              <a:spcAft>
                <a:spcPts val="600"/>
              </a:spcAft>
              <a:buBlip>
                <a:blip r:embed="rId4"/>
              </a:buBlip>
            </a:pPr>
            <a:r>
              <a:rPr lang="en-US" dirty="0" smtClean="0">
                <a:latin typeface="Byington" pitchFamily="2" charset="0"/>
              </a:rPr>
              <a:t>Moringa Leaf</a:t>
            </a:r>
          </a:p>
          <a:p>
            <a:pPr marL="285750" indent="-285750">
              <a:spcAft>
                <a:spcPts val="600"/>
              </a:spcAft>
              <a:buBlip>
                <a:blip r:embed="rId4"/>
              </a:buBlip>
            </a:pPr>
            <a:r>
              <a:rPr lang="en-US" dirty="0" err="1" smtClean="0">
                <a:latin typeface="Byington" pitchFamily="2" charset="0"/>
              </a:rPr>
              <a:t>Daidzein</a:t>
            </a:r>
            <a:endParaRPr lang="en-US" dirty="0" smtClean="0">
              <a:latin typeface="Byington" pitchFamily="2" charset="0"/>
            </a:endParaRPr>
          </a:p>
          <a:p>
            <a:pPr marL="285750" indent="-285750">
              <a:spcAft>
                <a:spcPts val="600"/>
              </a:spcAft>
              <a:buBlip>
                <a:blip r:embed="rId4"/>
              </a:buBlip>
            </a:pPr>
            <a:r>
              <a:rPr lang="en-US" dirty="0" err="1">
                <a:latin typeface="Byington" pitchFamily="2" charset="0"/>
              </a:rPr>
              <a:t>Cnidium</a:t>
            </a:r>
            <a:r>
              <a:rPr lang="en-US" dirty="0">
                <a:latin typeface="Byington" pitchFamily="2" charset="0"/>
              </a:rPr>
              <a:t> </a:t>
            </a:r>
            <a:r>
              <a:rPr lang="en-US" dirty="0" err="1" smtClean="0">
                <a:latin typeface="Byington" pitchFamily="2" charset="0"/>
              </a:rPr>
              <a:t>Monnieri</a:t>
            </a:r>
            <a:endParaRPr lang="en-US" dirty="0" smtClean="0">
              <a:latin typeface="Byington" pitchFamily="2" charset="0"/>
            </a:endParaRPr>
          </a:p>
          <a:p>
            <a:pPr marL="285750" indent="-285750">
              <a:spcAft>
                <a:spcPts val="600"/>
              </a:spcAft>
              <a:buBlip>
                <a:blip r:embed="rId4"/>
              </a:buBlip>
            </a:pPr>
            <a:r>
              <a:rPr lang="en-US" dirty="0">
                <a:latin typeface="Byington" pitchFamily="2" charset="0"/>
              </a:rPr>
              <a:t>Vitamin B3 (Niacin</a:t>
            </a:r>
            <a:r>
              <a:rPr lang="en-US" dirty="0" smtClean="0">
                <a:latin typeface="Byington" pitchFamily="2" charset="0"/>
              </a:rPr>
              <a:t>)</a:t>
            </a:r>
          </a:p>
          <a:p>
            <a:pPr marL="285750" indent="-285750">
              <a:spcAft>
                <a:spcPts val="600"/>
              </a:spcAft>
              <a:buBlip>
                <a:blip r:embed="rId4"/>
              </a:buBlip>
            </a:pPr>
            <a:r>
              <a:rPr lang="en-US" dirty="0">
                <a:latin typeface="Byington" pitchFamily="2" charset="0"/>
              </a:rPr>
              <a:t>Royal </a:t>
            </a:r>
            <a:r>
              <a:rPr lang="en-US" dirty="0" smtClean="0">
                <a:latin typeface="Byington" pitchFamily="2" charset="0"/>
              </a:rPr>
              <a:t>Jelly</a:t>
            </a:r>
          </a:p>
          <a:p>
            <a:pPr marL="285750" indent="-285750">
              <a:spcAft>
                <a:spcPts val="600"/>
              </a:spcAft>
              <a:buBlip>
                <a:blip r:embed="rId4"/>
              </a:buBlip>
            </a:pPr>
            <a:r>
              <a:rPr lang="en-US" dirty="0" err="1">
                <a:latin typeface="Byington" pitchFamily="2" charset="0"/>
              </a:rPr>
              <a:t>Guggul</a:t>
            </a:r>
            <a:r>
              <a:rPr lang="en-US" dirty="0">
                <a:latin typeface="Byington" pitchFamily="2" charset="0"/>
              </a:rPr>
              <a:t> </a:t>
            </a:r>
            <a:r>
              <a:rPr lang="en-US" dirty="0" smtClean="0">
                <a:latin typeface="Byington" pitchFamily="2" charset="0"/>
              </a:rPr>
              <a:t>Gum</a:t>
            </a:r>
          </a:p>
          <a:p>
            <a:pPr marL="285750" indent="-285750">
              <a:spcAft>
                <a:spcPts val="600"/>
              </a:spcAft>
              <a:buBlip>
                <a:blip r:embed="rId4"/>
              </a:buBlip>
            </a:pPr>
            <a:r>
              <a:rPr lang="en-US" dirty="0">
                <a:latin typeface="Byington" pitchFamily="2" charset="0"/>
              </a:rPr>
              <a:t>Chromium </a:t>
            </a:r>
            <a:r>
              <a:rPr lang="en-US" dirty="0" err="1" smtClean="0">
                <a:latin typeface="Byington" pitchFamily="2" charset="0"/>
              </a:rPr>
              <a:t>Picolinate</a:t>
            </a:r>
            <a:endParaRPr lang="en-US" dirty="0" smtClean="0">
              <a:latin typeface="Byington" pitchFamily="2" charset="0"/>
            </a:endParaRPr>
          </a:p>
          <a:p>
            <a:pPr marL="285750" indent="-285750">
              <a:spcAft>
                <a:spcPts val="600"/>
              </a:spcAft>
              <a:buBlip>
                <a:blip r:embed="rId4"/>
              </a:buBlip>
            </a:pPr>
            <a:r>
              <a:rPr lang="en-US" dirty="0">
                <a:latin typeface="Byington" pitchFamily="2" charset="0"/>
              </a:rPr>
              <a:t>Pantothenic Acid</a:t>
            </a:r>
            <a:endParaRPr lang="en-US" dirty="0" smtClean="0">
              <a:latin typeface="Byington" pitchFamily="2" charset="0"/>
            </a:endParaRPr>
          </a:p>
          <a:p>
            <a:pPr marL="285750" indent="-285750">
              <a:spcAft>
                <a:spcPts val="600"/>
              </a:spcAft>
              <a:buBlip>
                <a:blip r:embed="rId4"/>
              </a:buBlip>
            </a:pPr>
            <a:endParaRPr lang="en-US" dirty="0">
              <a:latin typeface="Byingto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130" y="4090374"/>
            <a:ext cx="3333750" cy="2409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2267703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yington" pitchFamily="2" charset="0"/>
              </a:rPr>
              <a:t>     Contains Clinically </a:t>
            </a:r>
            <a:r>
              <a:rPr lang="en-US" sz="2400" b="1" dirty="0">
                <a:latin typeface="Byington" pitchFamily="2" charset="0"/>
              </a:rPr>
              <a:t>P</a:t>
            </a:r>
            <a:r>
              <a:rPr lang="en-US" sz="2400" b="1" dirty="0" smtClean="0">
                <a:latin typeface="Byington" pitchFamily="2" charset="0"/>
              </a:rPr>
              <a:t>roven </a:t>
            </a:r>
            <a:r>
              <a:rPr lang="en-US" sz="2400" b="1" dirty="0">
                <a:latin typeface="Byington" pitchFamily="2" charset="0"/>
              </a:rPr>
              <a:t>I</a:t>
            </a:r>
            <a:r>
              <a:rPr lang="en-US" sz="2400" b="1" dirty="0" smtClean="0">
                <a:latin typeface="Byington" pitchFamily="2" charset="0"/>
              </a:rPr>
              <a:t>ngredients</a:t>
            </a:r>
          </a:p>
        </p:txBody>
      </p:sp>
    </p:spTree>
    <p:extLst>
      <p:ext uri="{BB962C8B-B14F-4D97-AF65-F5344CB8AC3E}">
        <p14:creationId xmlns:p14="http://schemas.microsoft.com/office/powerpoint/2010/main" val="6192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5176" y="2322740"/>
            <a:ext cx="8686800" cy="4240178"/>
          </a:xfrm>
          <a:prstGeom prst="rect">
            <a:avLst/>
          </a:prstGeom>
          <a:solidFill>
            <a:srgbClr val="F8E8EE"/>
          </a:solidFill>
          <a:ln>
            <a:solidFill>
              <a:srgbClr val="00B0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562" y="287136"/>
            <a:ext cx="3962400" cy="1485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2355869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yington" pitchFamily="2" charset="0"/>
                <a:hlinkClick r:id="rId4"/>
              </a:rPr>
              <a:t>GRAMINEX® G-60® (Flower </a:t>
            </a:r>
            <a:r>
              <a:rPr lang="en-US" sz="2400" dirty="0">
                <a:latin typeface="Byington" pitchFamily="2" charset="0"/>
                <a:hlinkClick r:id="rId4"/>
              </a:rPr>
              <a:t>Pollen Extract)</a:t>
            </a:r>
            <a:endParaRPr lang="en-US" sz="2400" dirty="0">
              <a:latin typeface="Byingto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2971800"/>
            <a:ext cx="5791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Blip>
                <a:blip r:embed="rId5"/>
              </a:buBlip>
            </a:pPr>
            <a:r>
              <a:rPr lang="en-US" dirty="0" smtClean="0">
                <a:latin typeface="Byington" pitchFamily="2" charset="0"/>
              </a:rPr>
              <a:t>Dramatically reduces hot flashes</a:t>
            </a:r>
          </a:p>
          <a:p>
            <a:pPr marL="285750" indent="-285750">
              <a:spcAft>
                <a:spcPts val="1200"/>
              </a:spcAft>
              <a:buBlip>
                <a:blip r:embed="rId5"/>
              </a:buBlip>
            </a:pPr>
            <a:r>
              <a:rPr lang="en-US" dirty="0" smtClean="0">
                <a:latin typeface="Byington" pitchFamily="2" charset="0"/>
              </a:rPr>
              <a:t>Reduces frequency &amp; intensity of night sweats</a:t>
            </a:r>
            <a:endParaRPr lang="en-US" dirty="0">
              <a:latin typeface="Byington" pitchFamily="2" charset="0"/>
            </a:endParaRPr>
          </a:p>
          <a:p>
            <a:pPr marL="285750" indent="-285750">
              <a:spcAft>
                <a:spcPts val="1200"/>
              </a:spcAft>
              <a:buBlip>
                <a:blip r:embed="rId5"/>
              </a:buBlip>
            </a:pPr>
            <a:r>
              <a:rPr lang="en-US" dirty="0">
                <a:latin typeface="Byington" pitchFamily="2" charset="0"/>
              </a:rPr>
              <a:t>Provides weight management support</a:t>
            </a:r>
          </a:p>
          <a:p>
            <a:pPr marL="285750" indent="-285750">
              <a:spcAft>
                <a:spcPts val="1200"/>
              </a:spcAft>
              <a:buBlip>
                <a:blip r:embed="rId5"/>
              </a:buBlip>
            </a:pPr>
            <a:r>
              <a:rPr lang="en-US" dirty="0">
                <a:latin typeface="Byington" pitchFamily="2" charset="0"/>
              </a:rPr>
              <a:t>Decreases fatigue and irritability</a:t>
            </a:r>
          </a:p>
          <a:p>
            <a:pPr marL="285750" indent="-285750">
              <a:spcAft>
                <a:spcPts val="1200"/>
              </a:spcAft>
              <a:buBlip>
                <a:blip r:embed="rId5"/>
              </a:buBlip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716" y="4720750"/>
            <a:ext cx="4038600" cy="1842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67256"/>
            <a:ext cx="3346704" cy="41155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65776" y="1589176"/>
            <a:ext cx="3468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Byington" pitchFamily="2" charset="0"/>
              </a:rPr>
              <a:t>For natural relief of symptoms associated with all stages of menopause*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8016" y="656901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Byington" pitchFamily="2" charset="0"/>
              </a:rPr>
              <a:t>*These statements have not been evaluated by the Food and Drug Administration. This product is not intended to diagnose, treat, cure or prevent any disease.</a:t>
            </a:r>
            <a:endParaRPr lang="en-US" sz="900" dirty="0"/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4431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Custom 14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F1D7E0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000000"/>
      </a:hlink>
      <a:folHlink>
        <a:srgbClr val="595959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7750</TotalTime>
  <Words>1555</Words>
  <Application>Microsoft Macintosh PowerPoint</Application>
  <PresentationFormat>On-screen Show (4:3)</PresentationFormat>
  <Paragraphs>225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Aharoni</vt:lpstr>
      <vt:lpstr>Baskerville Old Face</vt:lpstr>
      <vt:lpstr>Byington</vt:lpstr>
      <vt:lpstr>Calibri</vt:lpstr>
      <vt:lpstr>Candara</vt:lpstr>
      <vt:lpstr>Symbol</vt:lpstr>
      <vt:lpstr>Times New Roman</vt:lpstr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</dc:creator>
  <cp:lastModifiedBy>margie adelman</cp:lastModifiedBy>
  <cp:revision>294</cp:revision>
  <dcterms:created xsi:type="dcterms:W3CDTF">2016-08-09T02:02:45Z</dcterms:created>
  <dcterms:modified xsi:type="dcterms:W3CDTF">2016-08-26T16:03:21Z</dcterms:modified>
</cp:coreProperties>
</file>